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7"/>
  </p:notesMasterIdLst>
  <p:sldIdLst>
    <p:sldId id="256" r:id="rId2"/>
    <p:sldId id="257" r:id="rId3"/>
    <p:sldId id="258" r:id="rId4"/>
    <p:sldId id="259" r:id="rId5"/>
    <p:sldId id="260" r:id="rId6"/>
    <p:sldId id="261" r:id="rId7"/>
    <p:sldId id="262" r:id="rId8"/>
    <p:sldId id="263" r:id="rId9"/>
    <p:sldId id="264" r:id="rId10"/>
    <p:sldId id="265" r:id="rId11"/>
    <p:sldId id="289" r:id="rId12"/>
    <p:sldId id="278" r:id="rId13"/>
    <p:sldId id="279" r:id="rId14"/>
    <p:sldId id="280" r:id="rId15"/>
    <p:sldId id="281" r:id="rId16"/>
    <p:sldId id="282" r:id="rId17"/>
    <p:sldId id="283" r:id="rId18"/>
    <p:sldId id="284" r:id="rId19"/>
    <p:sldId id="285" r:id="rId20"/>
    <p:sldId id="286" r:id="rId21"/>
    <p:sldId id="287" r:id="rId22"/>
    <p:sldId id="288" r:id="rId23"/>
    <p:sldId id="266" r:id="rId24"/>
    <p:sldId id="267" r:id="rId25"/>
    <p:sldId id="268" r:id="rId26"/>
    <p:sldId id="269" r:id="rId27"/>
    <p:sldId id="270" r:id="rId28"/>
    <p:sldId id="271" r:id="rId29"/>
    <p:sldId id="272" r:id="rId30"/>
    <p:sldId id="273" r:id="rId31"/>
    <p:sldId id="274" r:id="rId32"/>
    <p:sldId id="275" r:id="rId33"/>
    <p:sldId id="276" r:id="rId34"/>
    <p:sldId id="277" r:id="rId35"/>
    <p:sldId id="290" r:id="rId36"/>
  </p:sldIdLst>
  <p:sldSz cx="12192000" cy="6858000"/>
  <p:notesSz cx="6858000" cy="9144000"/>
  <p:embeddedFontLst>
    <p:embeddedFont>
      <p:font typeface="Poppins" panose="020B0604020202020204" charset="0"/>
      <p:regular r:id="rId38"/>
      <p:bold r:id="rId39"/>
      <p:italic r:id="rId40"/>
      <p:boldItalic r:id="rId41"/>
    </p:embeddedFont>
    <p:embeddedFont>
      <p:font typeface="Calibri" panose="020F0502020204030204" pitchFamily="34" charset="0"/>
      <p:regular r:id="rId42"/>
      <p:bold r:id="rId43"/>
      <p:italic r:id="rId44"/>
      <p:boldItalic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6" roundtripDataSignature="AMtx7mj0E9JXqEVYT5OVFOVZvUcQcuyRw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D749123-2859-4A75-B8FA-CE3C50F12F49}">
  <a:tblStyle styleId="{2D749123-2859-4A75-B8FA-CE3C50F12F49}" styleName="Table_0">
    <a:wholeTbl>
      <a:tcTxStyle b="off" i="off">
        <a:font>
          <a:latin typeface="Arial"/>
          <a:ea typeface="Arial"/>
          <a:cs typeface="Arial"/>
        </a:font>
        <a:schemeClr val="dk1"/>
      </a:tcTxStyle>
      <a:tcStyle>
        <a:tcBdr>
          <a:left>
            <a:ln w="9525" cap="flat" cmpd="sng">
              <a:solidFill>
                <a:schemeClr val="accent6"/>
              </a:solidFill>
              <a:prstDash val="solid"/>
              <a:round/>
              <a:headEnd type="none" w="sm" len="sm"/>
              <a:tailEnd type="none" w="sm" len="sm"/>
            </a:ln>
          </a:left>
          <a:right>
            <a:ln w="9525" cap="flat" cmpd="sng">
              <a:solidFill>
                <a:schemeClr val="accent6"/>
              </a:solidFill>
              <a:prstDash val="solid"/>
              <a:round/>
              <a:headEnd type="none" w="sm" len="sm"/>
              <a:tailEnd type="none" w="sm" len="sm"/>
            </a:ln>
          </a:right>
          <a:top>
            <a:ln w="9525" cap="flat" cmpd="sng">
              <a:solidFill>
                <a:schemeClr val="accent6"/>
              </a:solidFill>
              <a:prstDash val="solid"/>
              <a:round/>
              <a:headEnd type="none" w="sm" len="sm"/>
              <a:tailEnd type="none" w="sm" len="sm"/>
            </a:ln>
          </a:top>
          <a:bottom>
            <a:ln w="9525" cap="flat" cmpd="sng">
              <a:solidFill>
                <a:schemeClr val="accent6"/>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op>
            <a:ln w="9525" cap="flat" cmpd="sng">
              <a:solidFill>
                <a:schemeClr val="accent6"/>
              </a:solidFill>
              <a:prstDash val="solid"/>
              <a:round/>
              <a:headEnd type="none" w="sm" len="sm"/>
              <a:tailEnd type="none" w="sm" len="sm"/>
            </a:ln>
          </a:top>
          <a:bottom>
            <a:ln w="9525" cap="flat" cmpd="sng">
              <a:solidFill>
                <a:schemeClr val="accent6"/>
              </a:solidFill>
              <a:prstDash val="solid"/>
              <a:round/>
              <a:headEnd type="none" w="sm" len="sm"/>
              <a:tailEnd type="none" w="sm" len="sm"/>
            </a:ln>
          </a:bottom>
        </a:tcBdr>
      </a:tcStyle>
    </a:band1H>
    <a:band2H>
      <a:tcTxStyle/>
      <a:tcStyle>
        <a:tcBdr/>
      </a:tcStyle>
    </a:band2H>
    <a:band1V>
      <a:tcTxStyle/>
      <a:tcStyle>
        <a:tcBdr>
          <a:left>
            <a:ln w="9525" cap="flat" cmpd="sng">
              <a:solidFill>
                <a:schemeClr val="accent6"/>
              </a:solidFill>
              <a:prstDash val="solid"/>
              <a:round/>
              <a:headEnd type="none" w="sm" len="sm"/>
              <a:tailEnd type="none" w="sm" len="sm"/>
            </a:ln>
          </a:left>
          <a:right>
            <a:ln w="9525" cap="flat" cmpd="sng">
              <a:solidFill>
                <a:schemeClr val="accent6"/>
              </a:solidFill>
              <a:prstDash val="solid"/>
              <a:round/>
              <a:headEnd type="none" w="sm" len="sm"/>
              <a:tailEnd type="none" w="sm" len="sm"/>
            </a:ln>
          </a:right>
        </a:tcBdr>
      </a:tcStyle>
    </a:band1V>
    <a:band2V>
      <a:tcTxStyle/>
      <a:tcStyle>
        <a:tcBdr>
          <a:left>
            <a:ln w="9525" cap="flat" cmpd="sng">
              <a:solidFill>
                <a:schemeClr val="accent6"/>
              </a:solidFill>
              <a:prstDash val="solid"/>
              <a:round/>
              <a:headEnd type="none" w="sm" len="sm"/>
              <a:tailEnd type="none" w="sm" len="sm"/>
            </a:ln>
          </a:left>
          <a:right>
            <a:ln w="9525" cap="flat" cmpd="sng">
              <a:solidFill>
                <a:schemeClr val="accent6"/>
              </a:solidFill>
              <a:prstDash val="solid"/>
              <a:round/>
              <a:headEnd type="none" w="sm" len="sm"/>
              <a:tailEnd type="none" w="sm" len="sm"/>
            </a:ln>
          </a:right>
        </a:tcBdr>
      </a:tcStyle>
    </a:band2V>
    <a:lastCol>
      <a:tcTxStyle b="on" i="off"/>
      <a:tcStyle>
        <a:tcBdr/>
      </a:tcStyle>
    </a:lastCol>
    <a:firstCol>
      <a:tcTxStyle b="on" i="off"/>
      <a:tcStyle>
        <a:tcBdr/>
      </a:tcStyle>
    </a:firstCol>
    <a:lastRow>
      <a:tcTxStyle b="on" i="off"/>
      <a:tcStyle>
        <a:tcBdr>
          <a:top>
            <a:ln w="50800" cap="flat" cmpd="sng">
              <a:solidFill>
                <a:schemeClr val="accent6"/>
              </a:solidFill>
              <a:prstDash val="solid"/>
              <a:round/>
              <a:headEnd type="none" w="sm" len="sm"/>
              <a:tailEnd type="none" w="sm" len="sm"/>
            </a:ln>
          </a:top>
        </a:tcBdr>
      </a:tcStyle>
    </a:lastRow>
    <a:seCell>
      <a:tcTxStyle/>
      <a:tcStyle>
        <a:tcBdr/>
      </a:tcStyle>
    </a:seCell>
    <a:swCell>
      <a:tcTxStyle/>
      <a:tcStyle>
        <a:tcBdr/>
      </a:tcStyle>
    </a:swCell>
    <a:firstRow>
      <a:tcTxStyle b="on" i="off">
        <a:font>
          <a:latin typeface="Arial"/>
          <a:ea typeface="Arial"/>
          <a:cs typeface="Arial"/>
        </a:font>
        <a:schemeClr val="lt1"/>
      </a:tcTxStyle>
      <a:tcStyle>
        <a:tcBdr/>
        <a:fill>
          <a:solidFill>
            <a:schemeClr val="accent6"/>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1" d="100"/>
          <a:sy n="111" d="100"/>
        </p:scale>
        <p:origin x="560"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5.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1.fntdata"/><Relationship Id="rId46"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6.fntdata"/><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‹Nr.›</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7" name="Google Shape;7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8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1" name="Google Shape;171;p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8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7" name="Google Shape;187;p8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29857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7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1" name="Google Shape;141;p7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335721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7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3" name="Google Shape;153;p7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906319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8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3" name="Google Shape;163;p8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129177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8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3" name="Google Shape;173;p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028710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8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3" name="Google Shape;183;p8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277569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8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3" name="Google Shape;193;p8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149137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8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3" name="Google Shape;203;p8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703557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8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3" name="Google Shape;213;p8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009222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 name="Google Shape;85;p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8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9" name="Google Shape;229;p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53717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8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5" name="Google Shape;245;p8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00825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8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5" name="Google Shape;255;p8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223552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8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7" name="Google Shape;187;p8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8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4" name="Google Shape;194;p8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8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1" name="Google Shape;211;p8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8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8" name="Google Shape;228;p8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8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3" name="Google Shape;243;p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8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7" name="Google Shape;257;p8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8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9" name="Google Shape;269;p8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7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6" name="Google Shape;106;p7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8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5" name="Google Shape;285;p8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9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9" name="Google Shape;299;p9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9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2" name="Google Shape;312;p9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9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3" name="Google Shape;323;p9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9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7" name="Google Shape;337;p9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8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7" name="Google Shape;187;p8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70576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7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2" name="Google Shape;112;p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7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9" name="Google Shape;119;p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7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0" name="Google Shape;130;p7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7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1" name="Google Shape;141;p7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7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2" name="Google Shape;152;p7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8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3" name="Google Shape;163;p8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elfolie" type="title">
  <p:cSld name="TITLE">
    <p:spTree>
      <p:nvGrpSpPr>
        <p:cNvPr id="1" name="Shape 15"/>
        <p:cNvGrpSpPr/>
        <p:nvPr/>
      </p:nvGrpSpPr>
      <p:grpSpPr>
        <a:xfrm>
          <a:off x="0" y="0"/>
          <a:ext cx="0" cy="0"/>
          <a:chOff x="0" y="0"/>
          <a:chExt cx="0" cy="0"/>
        </a:xfrm>
      </p:grpSpPr>
      <p:sp>
        <p:nvSpPr>
          <p:cNvPr id="16" name="Google Shape;16;p6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61"/>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6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6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6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‹Nr.›</a:t>
            </a:fld>
            <a:endParaRPr/>
          </a:p>
        </p:txBody>
      </p:sp>
      <p:sp>
        <p:nvSpPr>
          <p:cNvPr id="21" name="Google Shape;21;p61"/>
          <p:cNvSpPr/>
          <p:nvPr/>
        </p:nvSpPr>
        <p:spPr>
          <a:xfrm>
            <a:off x="0" y="0"/>
            <a:ext cx="12192000" cy="847725"/>
          </a:xfrm>
          <a:prstGeom prst="rect">
            <a:avLst/>
          </a:prstGeom>
          <a:solidFill>
            <a:srgbClr val="5EB13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Abschnitts-&#10;überschrift" type="secHead">
  <p:cSld name="SECTION_HEADER">
    <p:spTree>
      <p:nvGrpSpPr>
        <p:cNvPr id="1" name="Shape 22"/>
        <p:cNvGrpSpPr/>
        <p:nvPr/>
      </p:nvGrpSpPr>
      <p:grpSpPr>
        <a:xfrm>
          <a:off x="0" y="0"/>
          <a:ext cx="0" cy="0"/>
          <a:chOff x="0" y="0"/>
          <a:chExt cx="0" cy="0"/>
        </a:xfrm>
      </p:grpSpPr>
      <p:sp>
        <p:nvSpPr>
          <p:cNvPr id="23" name="Google Shape;23;p6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6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5" name="Google Shape;25;p6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6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6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Zwei Inhalte" type="twoObj">
  <p:cSld name="TWO_OBJECTS">
    <p:spTree>
      <p:nvGrpSpPr>
        <p:cNvPr id="1" name="Shape 28"/>
        <p:cNvGrpSpPr/>
        <p:nvPr/>
      </p:nvGrpSpPr>
      <p:grpSpPr>
        <a:xfrm>
          <a:off x="0" y="0"/>
          <a:ext cx="0" cy="0"/>
          <a:chOff x="0" y="0"/>
          <a:chExt cx="0" cy="0"/>
        </a:xfrm>
      </p:grpSpPr>
      <p:sp>
        <p:nvSpPr>
          <p:cNvPr id="29" name="Google Shape;29;p6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6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6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6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6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6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Vergleich" type="twoTxTwoObj">
  <p:cSld name="TWO_OBJECTS_WITH_TEXT">
    <p:spTree>
      <p:nvGrpSpPr>
        <p:cNvPr id="1" name="Shape 35"/>
        <p:cNvGrpSpPr/>
        <p:nvPr/>
      </p:nvGrpSpPr>
      <p:grpSpPr>
        <a:xfrm>
          <a:off x="0" y="0"/>
          <a:ext cx="0" cy="0"/>
          <a:chOff x="0" y="0"/>
          <a:chExt cx="0" cy="0"/>
        </a:xfrm>
      </p:grpSpPr>
      <p:sp>
        <p:nvSpPr>
          <p:cNvPr id="36" name="Google Shape;36;p6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6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8" name="Google Shape;38;p6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6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0" name="Google Shape;40;p6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6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6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6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Nur Titel" type="titleOnly">
  <p:cSld name="TITLE_ONLY">
    <p:spTree>
      <p:nvGrpSpPr>
        <p:cNvPr id="1" name="Shape 44"/>
        <p:cNvGrpSpPr/>
        <p:nvPr/>
      </p:nvGrpSpPr>
      <p:grpSpPr>
        <a:xfrm>
          <a:off x="0" y="0"/>
          <a:ext cx="0" cy="0"/>
          <a:chOff x="0" y="0"/>
          <a:chExt cx="0" cy="0"/>
        </a:xfrm>
      </p:grpSpPr>
      <p:sp>
        <p:nvSpPr>
          <p:cNvPr id="45" name="Google Shape;45;p6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6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6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6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Inhalt mit Überschrift" type="objTx">
  <p:cSld name="OBJECT_WITH_CAPTION_TEXT">
    <p:spTree>
      <p:nvGrpSpPr>
        <p:cNvPr id="1" name="Shape 49"/>
        <p:cNvGrpSpPr/>
        <p:nvPr/>
      </p:nvGrpSpPr>
      <p:grpSpPr>
        <a:xfrm>
          <a:off x="0" y="0"/>
          <a:ext cx="0" cy="0"/>
          <a:chOff x="0" y="0"/>
          <a:chExt cx="0" cy="0"/>
        </a:xfrm>
      </p:grpSpPr>
      <p:sp>
        <p:nvSpPr>
          <p:cNvPr id="50" name="Google Shape;50;p7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7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2" name="Google Shape;52;p7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3" name="Google Shape;53;p7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7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7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ild mit Überschrift" type="picTx">
  <p:cSld name="PICTURE_WITH_CAPTION_TEXT">
    <p:spTree>
      <p:nvGrpSpPr>
        <p:cNvPr id="1" name="Shape 56"/>
        <p:cNvGrpSpPr/>
        <p:nvPr/>
      </p:nvGrpSpPr>
      <p:grpSpPr>
        <a:xfrm>
          <a:off x="0" y="0"/>
          <a:ext cx="0" cy="0"/>
          <a:chOff x="0" y="0"/>
          <a:chExt cx="0" cy="0"/>
        </a:xfrm>
      </p:grpSpPr>
      <p:sp>
        <p:nvSpPr>
          <p:cNvPr id="57" name="Google Shape;57;p7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71"/>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59" name="Google Shape;59;p7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0" name="Google Shape;60;p7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7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7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el und vertikaler Text" type="vertTx">
  <p:cSld name="VERTICAL_TEXT">
    <p:spTree>
      <p:nvGrpSpPr>
        <p:cNvPr id="1" name="Shape 63"/>
        <p:cNvGrpSpPr/>
        <p:nvPr/>
      </p:nvGrpSpPr>
      <p:grpSpPr>
        <a:xfrm>
          <a:off x="0" y="0"/>
          <a:ext cx="0" cy="0"/>
          <a:chOff x="0" y="0"/>
          <a:chExt cx="0" cy="0"/>
        </a:xfrm>
      </p:grpSpPr>
      <p:sp>
        <p:nvSpPr>
          <p:cNvPr id="64" name="Google Shape;64;p7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7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6" name="Google Shape;66;p7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7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7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ertikaler Titel und Text" type="vertTitleAndTx">
  <p:cSld name="VERTICAL_TITLE_AND_VERTICAL_TEXT">
    <p:spTree>
      <p:nvGrpSpPr>
        <p:cNvPr id="1" name="Shape 69"/>
        <p:cNvGrpSpPr/>
        <p:nvPr/>
      </p:nvGrpSpPr>
      <p:grpSpPr>
        <a:xfrm>
          <a:off x="0" y="0"/>
          <a:ext cx="0" cy="0"/>
          <a:chOff x="0" y="0"/>
          <a:chExt cx="0" cy="0"/>
        </a:xfrm>
      </p:grpSpPr>
      <p:sp>
        <p:nvSpPr>
          <p:cNvPr id="70" name="Google Shape;70;p7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7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2" name="Google Shape;72;p7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7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7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6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6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6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6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6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‹Nr.›</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6.jp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9.jpg"/><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9.jpg"/><Relationship Id="rId4" Type="http://schemas.openxmlformats.org/officeDocument/2006/relationships/image" Target="../media/image8.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9.jpg"/><Relationship Id="rId4" Type="http://schemas.openxmlformats.org/officeDocument/2006/relationships/image" Target="../media/image8.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8.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8.pn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8.png"/></Relationships>
</file>

<file path=ppt/slides/_rels/slide3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3.png"/><Relationship Id="rId7" Type="http://schemas.openxmlformats.org/officeDocument/2006/relationships/hyperlink" Target="https://t3n.de/news/landingpage-beispiele-548072" TargetMode="External"/><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hyperlink" Target="https://claralabs.com/" TargetMode="External"/><Relationship Id="rId5" Type="http://schemas.openxmlformats.org/officeDocument/2006/relationships/hyperlink" Target="https://nomod.com/en-de/" TargetMode="External"/><Relationship Id="rId4" Type="http://schemas.openxmlformats.org/officeDocument/2006/relationships/hyperlink" Target="https://getballpark.com/" TargetMode="External"/><Relationship Id="rId9" Type="http://schemas.openxmlformats.org/officeDocument/2006/relationships/hyperlink" Target="https://buffer.com/resources/the-ultimate-guide-to-creating-effective-landing-pages/" TargetMode="External"/></Relationships>
</file>

<file path=ppt/slides/_rels/slide34.xml.rels><?xml version="1.0" encoding="UTF-8" standalone="yes"?>
<Relationships xmlns="http://schemas.openxmlformats.org/package/2006/relationships"><Relationship Id="rId8" Type="http://schemas.openxmlformats.org/officeDocument/2006/relationships/hyperlink" Target="https://de.wix.com/" TargetMode="External"/><Relationship Id="rId3" Type="http://schemas.openxmlformats.org/officeDocument/2006/relationships/image" Target="../media/image3.png"/><Relationship Id="rId7" Type="http://schemas.openxmlformats.org/officeDocument/2006/relationships/hyperlink" Target="https://wix.com/" TargetMode="External"/><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hyperlink" Target="https://de.squarespace.com/" TargetMode="External"/><Relationship Id="rId5" Type="http://schemas.openxmlformats.org/officeDocument/2006/relationships/hyperlink" Target="https://mailchimp.com/features/landing-pages/" TargetMode="External"/><Relationship Id="rId4" Type="http://schemas.openxmlformats.org/officeDocument/2006/relationships/hyperlink" Target="https://unbounce.com/de/produkt/landing-pages/" TargetMode="External"/><Relationship Id="rId9" Type="http://schemas.openxmlformats.org/officeDocument/2006/relationships/image" Target="../media/image13.jpg"/></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
          <p:cNvSpPr/>
          <p:nvPr/>
        </p:nvSpPr>
        <p:spPr>
          <a:xfrm>
            <a:off x="5504873" y="-116006"/>
            <a:ext cx="6687126" cy="6974006"/>
          </a:xfrm>
          <a:prstGeom prst="rect">
            <a:avLst/>
          </a:prstGeom>
          <a:solidFill>
            <a:srgbClr val="5EB13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80" name="Google Shape;80;p1"/>
          <p:cNvSpPr/>
          <p:nvPr/>
        </p:nvSpPr>
        <p:spPr>
          <a:xfrm>
            <a:off x="6539343" y="4254361"/>
            <a:ext cx="4839855" cy="120028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de-DE" sz="3600" b="1" i="0" u="none" strike="noStrike" cap="none" dirty="0" smtClean="0">
                <a:solidFill>
                  <a:schemeClr val="lt1"/>
                </a:solidFill>
                <a:latin typeface="Poppins"/>
                <a:ea typeface="Poppins"/>
                <a:cs typeface="Poppins"/>
                <a:sym typeface="Poppins"/>
              </a:rPr>
              <a:t>Landingpage</a:t>
            </a:r>
          </a:p>
          <a:p>
            <a:pPr marL="0" marR="0" lvl="0" indent="0" algn="ctr" rtl="0">
              <a:lnSpc>
                <a:spcPct val="100000"/>
              </a:lnSpc>
              <a:spcBef>
                <a:spcPts val="0"/>
              </a:spcBef>
              <a:spcAft>
                <a:spcPts val="0"/>
              </a:spcAft>
              <a:buClr>
                <a:srgbClr val="000000"/>
              </a:buClr>
              <a:buSzPts val="2800"/>
              <a:buFont typeface="Arial"/>
              <a:buNone/>
            </a:pPr>
            <a:r>
              <a:rPr lang="de-DE" sz="3600" b="1" dirty="0" smtClean="0">
                <a:solidFill>
                  <a:schemeClr val="lt1"/>
                </a:solidFill>
                <a:latin typeface="Poppins"/>
                <a:ea typeface="Poppins"/>
                <a:cs typeface="Poppins"/>
                <a:sym typeface="Poppins"/>
              </a:rPr>
              <a:t>entwickeln</a:t>
            </a:r>
            <a:endParaRPr sz="1800" b="1" i="0" u="none" strike="noStrike" cap="none" dirty="0">
              <a:solidFill>
                <a:schemeClr val="lt1"/>
              </a:solidFill>
              <a:latin typeface="Poppins"/>
              <a:ea typeface="Poppins"/>
              <a:cs typeface="Poppins"/>
              <a:sym typeface="Poppins"/>
            </a:endParaRPr>
          </a:p>
        </p:txBody>
      </p:sp>
      <p:pic>
        <p:nvPicPr>
          <p:cNvPr id="81" name="Google Shape;81;p1" descr="Ein Bild, das Zeichnung enthält.&#10;&#10;Automatisch generierte Beschreibung"/>
          <p:cNvPicPr preferRelativeResize="0"/>
          <p:nvPr/>
        </p:nvPicPr>
        <p:blipFill rotWithShape="1">
          <a:blip r:embed="rId3">
            <a:alphaModFix/>
          </a:blip>
          <a:srcRect t="19054" b="9945"/>
          <a:stretch/>
        </p:blipFill>
        <p:spPr>
          <a:xfrm>
            <a:off x="6661384" y="1646153"/>
            <a:ext cx="4851069" cy="2406315"/>
          </a:xfrm>
          <a:prstGeom prst="rect">
            <a:avLst/>
          </a:prstGeom>
          <a:noFill/>
          <a:ln>
            <a:noFill/>
          </a:ln>
        </p:spPr>
      </p:pic>
      <p:pic>
        <p:nvPicPr>
          <p:cNvPr id="82" name="Google Shape;82;p1" descr="white and black laptop"/>
          <p:cNvPicPr preferRelativeResize="0"/>
          <p:nvPr/>
        </p:nvPicPr>
        <p:blipFill rotWithShape="1">
          <a:blip r:embed="rId4">
            <a:alphaModFix/>
          </a:blip>
          <a:srcRect/>
          <a:stretch/>
        </p:blipFill>
        <p:spPr>
          <a:xfrm>
            <a:off x="0" y="0"/>
            <a:ext cx="5504873" cy="686913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81"/>
          <p:cNvSpPr/>
          <p:nvPr/>
        </p:nvSpPr>
        <p:spPr>
          <a:xfrm>
            <a:off x="163830" y="74295"/>
            <a:ext cx="7113568" cy="7078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de-DE" sz="4000" b="1" i="0" u="none" strike="noStrike" cap="none">
                <a:solidFill>
                  <a:schemeClr val="lt1"/>
                </a:solidFill>
                <a:latin typeface="Poppins"/>
                <a:ea typeface="Poppins"/>
                <a:cs typeface="Poppins"/>
                <a:sym typeface="Poppins"/>
              </a:rPr>
              <a:t>Landing Page Smoke-Test</a:t>
            </a:r>
            <a:endParaRPr sz="2000" b="1" i="0" u="none" strike="noStrike" cap="none">
              <a:solidFill>
                <a:schemeClr val="lt1"/>
              </a:solidFill>
              <a:latin typeface="Poppins"/>
              <a:ea typeface="Poppins"/>
              <a:cs typeface="Poppins"/>
              <a:sym typeface="Poppins"/>
            </a:endParaRPr>
          </a:p>
        </p:txBody>
      </p:sp>
      <p:sp>
        <p:nvSpPr>
          <p:cNvPr id="174" name="Google Shape;174;p81"/>
          <p:cNvSpPr/>
          <p:nvPr/>
        </p:nvSpPr>
        <p:spPr>
          <a:xfrm>
            <a:off x="-1" y="984702"/>
            <a:ext cx="6903721"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de-DE" sz="1600" b="1" i="0" u="none" strike="noStrike" cap="none">
                <a:solidFill>
                  <a:schemeClr val="lt1"/>
                </a:solidFill>
                <a:latin typeface="Poppins"/>
                <a:ea typeface="Poppins"/>
                <a:cs typeface="Poppins"/>
                <a:sym typeface="Poppins"/>
              </a:rPr>
              <a:t>Besteht ein Bedarf und existiert eine Zahlungsbereitschaft?</a:t>
            </a:r>
            <a:endParaRPr sz="1400" b="0" i="0" u="none" strike="noStrike" cap="none">
              <a:solidFill>
                <a:srgbClr val="000000"/>
              </a:solidFill>
              <a:latin typeface="Arial"/>
              <a:ea typeface="Arial"/>
              <a:cs typeface="Arial"/>
              <a:sym typeface="Arial"/>
            </a:endParaRPr>
          </a:p>
        </p:txBody>
      </p:sp>
      <p:sp>
        <p:nvSpPr>
          <p:cNvPr id="175" name="Google Shape;175;p81"/>
          <p:cNvSpPr/>
          <p:nvPr/>
        </p:nvSpPr>
        <p:spPr>
          <a:xfrm>
            <a:off x="0" y="972242"/>
            <a:ext cx="2616200" cy="437405"/>
          </a:xfrm>
          <a:prstGeom prst="rect">
            <a:avLst/>
          </a:prstGeom>
          <a:solidFill>
            <a:srgbClr val="5EB130"/>
          </a:solidFill>
          <a:ln w="12700" cap="flat" cmpd="sng">
            <a:solidFill>
              <a:srgbClr val="5EB13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6" name="Google Shape;176;p81"/>
          <p:cNvSpPr/>
          <p:nvPr/>
        </p:nvSpPr>
        <p:spPr>
          <a:xfrm>
            <a:off x="79526" y="990889"/>
            <a:ext cx="2223686"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2000" b="1" i="0" u="none" strike="noStrike" cap="none">
                <a:solidFill>
                  <a:schemeClr val="lt1"/>
                </a:solidFill>
                <a:latin typeface="Poppins"/>
                <a:ea typeface="Poppins"/>
                <a:cs typeface="Poppins"/>
                <a:sym typeface="Poppins"/>
              </a:rPr>
              <a:t>Smoke-Testing</a:t>
            </a:r>
            <a:endParaRPr sz="2000" b="0" i="0" u="none" strike="noStrike" cap="none">
              <a:solidFill>
                <a:srgbClr val="000000"/>
              </a:solidFill>
              <a:latin typeface="Arial"/>
              <a:ea typeface="Arial"/>
              <a:cs typeface="Arial"/>
              <a:sym typeface="Arial"/>
            </a:endParaRPr>
          </a:p>
        </p:txBody>
      </p:sp>
      <p:sp>
        <p:nvSpPr>
          <p:cNvPr id="177" name="Google Shape;177;p81"/>
          <p:cNvSpPr/>
          <p:nvPr/>
        </p:nvSpPr>
        <p:spPr>
          <a:xfrm>
            <a:off x="290830" y="1991995"/>
            <a:ext cx="547370" cy="7078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de-DE" sz="4000" b="1" i="0" u="none" strike="noStrike" cap="none">
                <a:solidFill>
                  <a:srgbClr val="92D050"/>
                </a:solidFill>
                <a:latin typeface="Poppins"/>
                <a:ea typeface="Poppins"/>
                <a:cs typeface="Poppins"/>
                <a:sym typeface="Poppins"/>
              </a:rPr>
              <a:t>1.</a:t>
            </a:r>
            <a:endParaRPr sz="2000" b="1" i="0" u="none" strike="noStrike" cap="none">
              <a:solidFill>
                <a:srgbClr val="92D050"/>
              </a:solidFill>
              <a:latin typeface="Poppins"/>
              <a:ea typeface="Poppins"/>
              <a:cs typeface="Poppins"/>
              <a:sym typeface="Poppins"/>
            </a:endParaRPr>
          </a:p>
        </p:txBody>
      </p:sp>
      <p:sp>
        <p:nvSpPr>
          <p:cNvPr id="178" name="Google Shape;178;p81"/>
          <p:cNvSpPr/>
          <p:nvPr/>
        </p:nvSpPr>
        <p:spPr>
          <a:xfrm>
            <a:off x="980839" y="1988146"/>
            <a:ext cx="8874361" cy="6462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1800" b="0" i="0" u="none" strike="noStrike" cap="none">
                <a:solidFill>
                  <a:schemeClr val="dk1"/>
                </a:solidFill>
                <a:latin typeface="Poppins"/>
                <a:ea typeface="Poppins"/>
                <a:cs typeface="Poppins"/>
                <a:sym typeface="Poppins"/>
              </a:rPr>
              <a:t>Definieren Sie Ihr </a:t>
            </a:r>
            <a:r>
              <a:rPr lang="de-DE" sz="1800" b="1" i="0" u="none" strike="noStrike" cap="none">
                <a:solidFill>
                  <a:schemeClr val="dk1"/>
                </a:solidFill>
                <a:latin typeface="Poppins"/>
                <a:ea typeface="Poppins"/>
                <a:cs typeface="Poppins"/>
                <a:sym typeface="Poppins"/>
              </a:rPr>
              <a:t>Alleinstellungsmerkmal</a:t>
            </a:r>
            <a:r>
              <a:rPr lang="de-DE" sz="1800" b="0" i="0" u="none" strike="noStrike" cap="none">
                <a:solidFill>
                  <a:schemeClr val="dk1"/>
                </a:solidFill>
                <a:latin typeface="Poppins"/>
                <a:ea typeface="Poppins"/>
                <a:cs typeface="Poppins"/>
                <a:sym typeface="Poppins"/>
              </a:rPr>
              <a:t>, mit allen Merkmalen und Spezifikationen die das Produkt für den Kunden attraktiv machen.</a:t>
            </a:r>
            <a:endParaRPr sz="1800" b="0" i="0" u="none" strike="noStrike" cap="none">
              <a:solidFill>
                <a:schemeClr val="dk1"/>
              </a:solidFill>
              <a:latin typeface="Calibri"/>
              <a:ea typeface="Calibri"/>
              <a:cs typeface="Calibri"/>
              <a:sym typeface="Calibri"/>
            </a:endParaRPr>
          </a:p>
        </p:txBody>
      </p:sp>
      <p:sp>
        <p:nvSpPr>
          <p:cNvPr id="179" name="Google Shape;179;p81"/>
          <p:cNvSpPr/>
          <p:nvPr/>
        </p:nvSpPr>
        <p:spPr>
          <a:xfrm>
            <a:off x="290829" y="2880995"/>
            <a:ext cx="690009" cy="7078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de-DE" sz="4000" b="1" i="0" u="none" strike="noStrike" cap="none">
                <a:solidFill>
                  <a:srgbClr val="92D050"/>
                </a:solidFill>
                <a:latin typeface="Poppins"/>
                <a:ea typeface="Poppins"/>
                <a:cs typeface="Poppins"/>
                <a:sym typeface="Poppins"/>
              </a:rPr>
              <a:t>2.</a:t>
            </a:r>
            <a:endParaRPr sz="2000" b="1" i="0" u="none" strike="noStrike" cap="none">
              <a:solidFill>
                <a:srgbClr val="92D050"/>
              </a:solidFill>
              <a:latin typeface="Poppins"/>
              <a:ea typeface="Poppins"/>
              <a:cs typeface="Poppins"/>
              <a:sym typeface="Poppins"/>
            </a:endParaRPr>
          </a:p>
        </p:txBody>
      </p:sp>
      <p:sp>
        <p:nvSpPr>
          <p:cNvPr id="180" name="Google Shape;180;p81"/>
          <p:cNvSpPr/>
          <p:nvPr/>
        </p:nvSpPr>
        <p:spPr>
          <a:xfrm>
            <a:off x="980839" y="2877146"/>
            <a:ext cx="10919061" cy="92328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1800" b="0" i="0" u="none" strike="noStrike" cap="none">
                <a:solidFill>
                  <a:schemeClr val="dk1"/>
                </a:solidFill>
                <a:latin typeface="Poppins"/>
                <a:ea typeface="Poppins"/>
                <a:cs typeface="Poppins"/>
                <a:sym typeface="Poppins"/>
              </a:rPr>
              <a:t>Erstellen Sie eine </a:t>
            </a:r>
            <a:r>
              <a:rPr lang="de-DE" sz="1800" b="1" i="0" u="none" strike="noStrike" cap="none">
                <a:solidFill>
                  <a:schemeClr val="dk1"/>
                </a:solidFill>
                <a:latin typeface="Poppins"/>
                <a:ea typeface="Poppins"/>
                <a:cs typeface="Poppins"/>
                <a:sym typeface="Poppins"/>
              </a:rPr>
              <a:t>Website</a:t>
            </a:r>
            <a:r>
              <a:rPr lang="de-DE" sz="1800" b="0" i="0" u="none" strike="noStrike" cap="none">
                <a:solidFill>
                  <a:schemeClr val="dk1"/>
                </a:solidFill>
                <a:latin typeface="Poppins"/>
                <a:ea typeface="Poppins"/>
                <a:cs typeface="Poppins"/>
                <a:sym typeface="Poppins"/>
              </a:rPr>
              <a:t> die Ihre Idee erklärt und verkauft, als ob sie bereits existieren würde. Das heißt, sie muss vollständig mit Bildern, Produktspezifikationen und einer </a:t>
            </a:r>
            <a:r>
              <a:rPr lang="de-DE" sz="1800" b="1" i="0" u="none" strike="noStrike" cap="none">
                <a:solidFill>
                  <a:schemeClr val="dk1"/>
                </a:solidFill>
                <a:latin typeface="Poppins"/>
                <a:ea typeface="Poppins"/>
                <a:cs typeface="Poppins"/>
                <a:sym typeface="Poppins"/>
              </a:rPr>
              <a:t>Call to Action </a:t>
            </a:r>
            <a:r>
              <a:rPr lang="de-DE" sz="1800" b="0" i="0" u="none" strike="noStrike" cap="none">
                <a:solidFill>
                  <a:schemeClr val="dk1"/>
                </a:solidFill>
                <a:latin typeface="Poppins"/>
                <a:ea typeface="Poppins"/>
                <a:cs typeface="Poppins"/>
                <a:sym typeface="Poppins"/>
              </a:rPr>
              <a:t>(Handlungsaufforderung) wie z.B. einem „Subscribe“-Button ausgestattet sein.</a:t>
            </a:r>
            <a:endParaRPr sz="1800" b="0" i="0" u="none" strike="noStrike" cap="none">
              <a:solidFill>
                <a:schemeClr val="dk1"/>
              </a:solidFill>
              <a:latin typeface="Calibri"/>
              <a:ea typeface="Calibri"/>
              <a:cs typeface="Calibri"/>
              <a:sym typeface="Calibri"/>
            </a:endParaRPr>
          </a:p>
        </p:txBody>
      </p:sp>
      <p:sp>
        <p:nvSpPr>
          <p:cNvPr id="181" name="Google Shape;181;p81"/>
          <p:cNvSpPr/>
          <p:nvPr/>
        </p:nvSpPr>
        <p:spPr>
          <a:xfrm>
            <a:off x="290829" y="4052035"/>
            <a:ext cx="690009" cy="7078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de-DE" sz="4000" b="1" i="0" u="none" strike="noStrike" cap="none">
                <a:solidFill>
                  <a:srgbClr val="92D050"/>
                </a:solidFill>
                <a:latin typeface="Poppins"/>
                <a:ea typeface="Poppins"/>
                <a:cs typeface="Poppins"/>
                <a:sym typeface="Poppins"/>
              </a:rPr>
              <a:t>3.</a:t>
            </a:r>
            <a:endParaRPr sz="2000" b="1" i="0" u="none" strike="noStrike" cap="none">
              <a:solidFill>
                <a:srgbClr val="92D050"/>
              </a:solidFill>
              <a:latin typeface="Poppins"/>
              <a:ea typeface="Poppins"/>
              <a:cs typeface="Poppins"/>
              <a:sym typeface="Poppins"/>
            </a:endParaRPr>
          </a:p>
        </p:txBody>
      </p:sp>
      <p:sp>
        <p:nvSpPr>
          <p:cNvPr id="182" name="Google Shape;182;p81"/>
          <p:cNvSpPr/>
          <p:nvPr/>
        </p:nvSpPr>
        <p:spPr>
          <a:xfrm>
            <a:off x="980839" y="4113849"/>
            <a:ext cx="10576161" cy="92328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1800" b="0" i="0" u="none" strike="noStrike" cap="none">
                <a:solidFill>
                  <a:schemeClr val="dk1"/>
                </a:solidFill>
                <a:latin typeface="Poppins"/>
                <a:ea typeface="Poppins"/>
                <a:cs typeface="Poppins"/>
                <a:sym typeface="Poppins"/>
              </a:rPr>
              <a:t>Richten Sie eine </a:t>
            </a:r>
            <a:r>
              <a:rPr lang="de-DE" sz="1800" b="1" i="0" u="none" strike="noStrike" cap="none">
                <a:solidFill>
                  <a:schemeClr val="dk1"/>
                </a:solidFill>
                <a:latin typeface="Poppins"/>
                <a:ea typeface="Poppins"/>
                <a:cs typeface="Poppins"/>
                <a:sym typeface="Poppins"/>
              </a:rPr>
              <a:t>digitale Marketingkampagne </a:t>
            </a:r>
            <a:r>
              <a:rPr lang="de-DE" sz="1800" b="0" i="0" u="none" strike="noStrike" cap="none">
                <a:solidFill>
                  <a:schemeClr val="dk1"/>
                </a:solidFill>
                <a:latin typeface="Poppins"/>
                <a:ea typeface="Poppins"/>
                <a:cs typeface="Poppins"/>
                <a:sym typeface="Poppins"/>
              </a:rPr>
              <a:t>ein, um potenzielle Kunden anzuziehen und Besucher auf Ihre Website zu lenken (z.B. Google-Werbung).</a:t>
            </a:r>
            <a:br>
              <a:rPr lang="de-DE" sz="1800" b="0" i="0" u="none" strike="noStrike" cap="none">
                <a:solidFill>
                  <a:schemeClr val="dk1"/>
                </a:solidFill>
                <a:latin typeface="Poppins"/>
                <a:ea typeface="Poppins"/>
                <a:cs typeface="Poppins"/>
                <a:sym typeface="Poppins"/>
              </a:rPr>
            </a:br>
            <a:r>
              <a:rPr lang="de-DE" sz="1800" b="0" i="0" u="none" strike="noStrike" cap="none">
                <a:solidFill>
                  <a:schemeClr val="dk1"/>
                </a:solidFill>
                <a:latin typeface="Poppins"/>
                <a:ea typeface="Poppins"/>
                <a:cs typeface="Poppins"/>
                <a:sym typeface="Poppins"/>
              </a:rPr>
              <a:t>Kommunizieren Sie ihr </a:t>
            </a:r>
            <a:r>
              <a:rPr lang="de-DE" sz="1800" b="1" i="0" u="none" strike="noStrike" cap="none">
                <a:solidFill>
                  <a:schemeClr val="dk1"/>
                </a:solidFill>
                <a:latin typeface="Poppins"/>
                <a:ea typeface="Poppins"/>
                <a:cs typeface="Poppins"/>
                <a:sym typeface="Poppins"/>
              </a:rPr>
              <a:t>Nutzenversprechen!</a:t>
            </a:r>
            <a:endParaRPr sz="1800" b="1" i="0" u="none" strike="noStrike" cap="none">
              <a:solidFill>
                <a:schemeClr val="dk1"/>
              </a:solidFill>
              <a:latin typeface="Calibri"/>
              <a:ea typeface="Calibri"/>
              <a:cs typeface="Calibri"/>
              <a:sym typeface="Calibri"/>
            </a:endParaRPr>
          </a:p>
        </p:txBody>
      </p:sp>
      <p:sp>
        <p:nvSpPr>
          <p:cNvPr id="183" name="Google Shape;183;p81"/>
          <p:cNvSpPr/>
          <p:nvPr/>
        </p:nvSpPr>
        <p:spPr>
          <a:xfrm>
            <a:off x="290829" y="5283697"/>
            <a:ext cx="690009" cy="7078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de-DE" sz="4000" b="1" i="0" u="none" strike="noStrike" cap="none">
                <a:solidFill>
                  <a:srgbClr val="92D050"/>
                </a:solidFill>
                <a:latin typeface="Poppins"/>
                <a:ea typeface="Poppins"/>
                <a:cs typeface="Poppins"/>
                <a:sym typeface="Poppins"/>
              </a:rPr>
              <a:t>4.</a:t>
            </a:r>
            <a:endParaRPr sz="2000" b="1" i="0" u="none" strike="noStrike" cap="none">
              <a:solidFill>
                <a:srgbClr val="92D050"/>
              </a:solidFill>
              <a:latin typeface="Poppins"/>
              <a:ea typeface="Poppins"/>
              <a:cs typeface="Poppins"/>
              <a:sym typeface="Poppins"/>
            </a:endParaRPr>
          </a:p>
        </p:txBody>
      </p:sp>
      <p:sp>
        <p:nvSpPr>
          <p:cNvPr id="184" name="Google Shape;184;p81"/>
          <p:cNvSpPr/>
          <p:nvPr/>
        </p:nvSpPr>
        <p:spPr>
          <a:xfrm>
            <a:off x="980839" y="5279848"/>
            <a:ext cx="10576161" cy="6462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1800" b="1" i="0" u="none" strike="noStrike" cap="none" dirty="0">
                <a:solidFill>
                  <a:schemeClr val="dk1"/>
                </a:solidFill>
                <a:latin typeface="Poppins"/>
                <a:ea typeface="Poppins"/>
                <a:cs typeface="Poppins"/>
                <a:sym typeface="Poppins"/>
              </a:rPr>
              <a:t>Messen</a:t>
            </a:r>
            <a:r>
              <a:rPr lang="de-DE" sz="1800" b="0" i="0" u="none" strike="noStrike" cap="none" dirty="0">
                <a:solidFill>
                  <a:schemeClr val="dk1"/>
                </a:solidFill>
                <a:latin typeface="Poppins"/>
                <a:ea typeface="Poppins"/>
                <a:cs typeface="Poppins"/>
                <a:sym typeface="Poppins"/>
              </a:rPr>
              <a:t> Sie wie viele potentielle Nutzer ihre Seite besucht und sich für ich Produkt eingeschrieben haben. </a:t>
            </a:r>
            <a:endParaRPr sz="18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82"/>
          <p:cNvSpPr/>
          <p:nvPr/>
        </p:nvSpPr>
        <p:spPr>
          <a:xfrm>
            <a:off x="0" y="0"/>
            <a:ext cx="12191999" cy="6858000"/>
          </a:xfrm>
          <a:prstGeom prst="rect">
            <a:avLst/>
          </a:prstGeom>
          <a:solidFill>
            <a:srgbClr val="5EB13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190" name="Google Shape;190;p82"/>
          <p:cNvSpPr/>
          <p:nvPr/>
        </p:nvSpPr>
        <p:spPr>
          <a:xfrm>
            <a:off x="3444586" y="2208390"/>
            <a:ext cx="5302826" cy="230828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de-DE" sz="4800" b="1" dirty="0" smtClean="0">
                <a:solidFill>
                  <a:schemeClr val="lt1"/>
                </a:solidFill>
                <a:latin typeface="Poppins"/>
                <a:ea typeface="Poppins"/>
                <a:cs typeface="Poppins"/>
                <a:sym typeface="Poppins"/>
              </a:rPr>
              <a:t>Wichtige Elemente einer Landingpage</a:t>
            </a:r>
            <a:endParaRPr sz="2800" b="1" i="0" u="none" strike="noStrike" cap="none" dirty="0">
              <a:solidFill>
                <a:schemeClr val="lt1"/>
              </a:solidFill>
              <a:latin typeface="Poppins"/>
              <a:ea typeface="Poppins"/>
              <a:cs typeface="Poppins"/>
              <a:sym typeface="Poppins"/>
            </a:endParaRPr>
          </a:p>
        </p:txBody>
      </p:sp>
      <p:pic>
        <p:nvPicPr>
          <p:cNvPr id="191" name="Google Shape;191;p82" descr="Ein Bild, das Zeichnung enthält.&#10;&#10;Automatisch generierte Beschreibung"/>
          <p:cNvPicPr preferRelativeResize="0"/>
          <p:nvPr/>
        </p:nvPicPr>
        <p:blipFill rotWithShape="1">
          <a:blip r:embed="rId3">
            <a:alphaModFix/>
          </a:blip>
          <a:srcRect t="19054" b="9945"/>
          <a:stretch/>
        </p:blipFill>
        <p:spPr>
          <a:xfrm>
            <a:off x="9760185" y="5400338"/>
            <a:ext cx="2165116" cy="1073980"/>
          </a:xfrm>
          <a:prstGeom prst="rect">
            <a:avLst/>
          </a:prstGeom>
          <a:noFill/>
          <a:ln>
            <a:noFill/>
          </a:ln>
        </p:spPr>
      </p:pic>
    </p:spTree>
    <p:extLst>
      <p:ext uri="{BB962C8B-B14F-4D97-AF65-F5344CB8AC3E}">
        <p14:creationId xmlns:p14="http://schemas.microsoft.com/office/powerpoint/2010/main" val="15637158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78"/>
          <p:cNvSpPr/>
          <p:nvPr/>
        </p:nvSpPr>
        <p:spPr>
          <a:xfrm>
            <a:off x="163830" y="74295"/>
            <a:ext cx="7113568" cy="7078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de-DE" sz="4000" b="1" i="0" u="none" strike="noStrike" cap="none">
                <a:solidFill>
                  <a:schemeClr val="lt1"/>
                </a:solidFill>
                <a:latin typeface="Poppins"/>
                <a:ea typeface="Poppins"/>
                <a:cs typeface="Poppins"/>
                <a:sym typeface="Poppins"/>
              </a:rPr>
              <a:t>Landing Page</a:t>
            </a:r>
            <a:endParaRPr sz="2000" b="1" i="0" u="none" strike="noStrike" cap="none">
              <a:solidFill>
                <a:schemeClr val="lt1"/>
              </a:solidFill>
              <a:latin typeface="Poppins"/>
              <a:ea typeface="Poppins"/>
              <a:cs typeface="Poppins"/>
              <a:sym typeface="Poppins"/>
            </a:endParaRPr>
          </a:p>
        </p:txBody>
      </p:sp>
      <p:sp>
        <p:nvSpPr>
          <p:cNvPr id="144" name="Google Shape;144;p78"/>
          <p:cNvSpPr/>
          <p:nvPr/>
        </p:nvSpPr>
        <p:spPr>
          <a:xfrm>
            <a:off x="-1" y="984702"/>
            <a:ext cx="6903721"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de-DE" sz="1600" b="1" i="0" u="none" strike="noStrike" cap="none">
                <a:solidFill>
                  <a:schemeClr val="lt1"/>
                </a:solidFill>
                <a:latin typeface="Poppins"/>
                <a:ea typeface="Poppins"/>
                <a:cs typeface="Poppins"/>
                <a:sym typeface="Poppins"/>
              </a:rPr>
              <a:t>Besteht ein Bedarf und existiert eine Zahlungsbereitschaft?</a:t>
            </a:r>
            <a:endParaRPr sz="1400" b="0" i="0" u="none" strike="noStrike" cap="none">
              <a:solidFill>
                <a:srgbClr val="000000"/>
              </a:solidFill>
              <a:latin typeface="Arial"/>
              <a:ea typeface="Arial"/>
              <a:cs typeface="Arial"/>
              <a:sym typeface="Arial"/>
            </a:endParaRPr>
          </a:p>
        </p:txBody>
      </p:sp>
      <p:sp>
        <p:nvSpPr>
          <p:cNvPr id="145" name="Google Shape;145;p78"/>
          <p:cNvSpPr/>
          <p:nvPr/>
        </p:nvSpPr>
        <p:spPr>
          <a:xfrm>
            <a:off x="-2" y="972242"/>
            <a:ext cx="4444183" cy="437405"/>
          </a:xfrm>
          <a:prstGeom prst="rect">
            <a:avLst/>
          </a:prstGeom>
          <a:solidFill>
            <a:srgbClr val="5EB130"/>
          </a:solidFill>
          <a:ln w="12700" cap="flat" cmpd="sng">
            <a:solidFill>
              <a:srgbClr val="5EB13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6" name="Google Shape;146;p78"/>
          <p:cNvSpPr/>
          <p:nvPr/>
        </p:nvSpPr>
        <p:spPr>
          <a:xfrm>
            <a:off x="79526" y="990889"/>
            <a:ext cx="4288353"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2000" b="1" i="0" u="none" strike="noStrike" cap="none">
                <a:solidFill>
                  <a:schemeClr val="lt1"/>
                </a:solidFill>
                <a:latin typeface="Poppins"/>
                <a:ea typeface="Poppins"/>
                <a:cs typeface="Poppins"/>
                <a:sym typeface="Poppins"/>
              </a:rPr>
              <a:t>Eure Landingpage im Überblick</a:t>
            </a:r>
            <a:endParaRPr sz="2000" b="0" i="0" u="none" strike="noStrike" cap="none">
              <a:solidFill>
                <a:srgbClr val="000000"/>
              </a:solidFill>
              <a:latin typeface="Arial"/>
              <a:ea typeface="Arial"/>
              <a:cs typeface="Arial"/>
              <a:sym typeface="Arial"/>
            </a:endParaRPr>
          </a:p>
        </p:txBody>
      </p:sp>
      <p:sp>
        <p:nvSpPr>
          <p:cNvPr id="147" name="Google Shape;147;p78"/>
          <p:cNvSpPr/>
          <p:nvPr/>
        </p:nvSpPr>
        <p:spPr>
          <a:xfrm>
            <a:off x="4822433" y="1917420"/>
            <a:ext cx="4555968" cy="4247276"/>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de-DE" sz="1800" b="0" i="0" u="none" strike="noStrike" cap="none">
                <a:solidFill>
                  <a:schemeClr val="dk1"/>
                </a:solidFill>
                <a:latin typeface="Poppins"/>
                <a:ea typeface="Poppins"/>
                <a:cs typeface="Poppins"/>
                <a:sym typeface="Poppins"/>
              </a:rPr>
              <a:t>Logo</a:t>
            </a:r>
            <a:endParaRPr/>
          </a:p>
          <a:p>
            <a:pPr marL="0" marR="0" lvl="0" indent="0" algn="l" rtl="0">
              <a:lnSpc>
                <a:spcPct val="150000"/>
              </a:lnSpc>
              <a:spcBef>
                <a:spcPts val="0"/>
              </a:spcBef>
              <a:spcAft>
                <a:spcPts val="0"/>
              </a:spcAft>
              <a:buNone/>
            </a:pPr>
            <a:r>
              <a:rPr lang="de-DE" sz="1800" b="0" i="0" u="none" strike="noStrike" cap="none">
                <a:solidFill>
                  <a:schemeClr val="dk1"/>
                </a:solidFill>
                <a:latin typeface="Poppins"/>
                <a:ea typeface="Poppins"/>
                <a:cs typeface="Poppins"/>
                <a:sym typeface="Poppins"/>
              </a:rPr>
              <a:t>Headline</a:t>
            </a:r>
            <a:endParaRPr/>
          </a:p>
          <a:p>
            <a:pPr marL="0" marR="0" lvl="0" indent="0" algn="l" rtl="0">
              <a:lnSpc>
                <a:spcPct val="150000"/>
              </a:lnSpc>
              <a:spcBef>
                <a:spcPts val="0"/>
              </a:spcBef>
              <a:spcAft>
                <a:spcPts val="0"/>
              </a:spcAft>
              <a:buNone/>
            </a:pPr>
            <a:r>
              <a:rPr lang="de-DE" sz="1800" b="0" i="0" u="none" strike="noStrike" cap="none">
                <a:solidFill>
                  <a:schemeClr val="dk1"/>
                </a:solidFill>
                <a:latin typeface="Poppins"/>
                <a:ea typeface="Poppins"/>
                <a:cs typeface="Poppins"/>
                <a:sym typeface="Poppins"/>
              </a:rPr>
              <a:t>Hero Shot</a:t>
            </a:r>
            <a:endParaRPr sz="1800" b="0" i="0" u="none" strike="noStrike" cap="none">
              <a:solidFill>
                <a:schemeClr val="dk1"/>
              </a:solidFill>
              <a:latin typeface="Poppins"/>
              <a:ea typeface="Poppins"/>
              <a:cs typeface="Poppins"/>
              <a:sym typeface="Poppins"/>
            </a:endParaRPr>
          </a:p>
          <a:p>
            <a:pPr marL="0" marR="0" lvl="0" indent="0" algn="l" rtl="0">
              <a:lnSpc>
                <a:spcPct val="150000"/>
              </a:lnSpc>
              <a:spcBef>
                <a:spcPts val="0"/>
              </a:spcBef>
              <a:spcAft>
                <a:spcPts val="0"/>
              </a:spcAft>
              <a:buNone/>
            </a:pPr>
            <a:r>
              <a:rPr lang="de-DE" sz="1800" b="0" i="0" u="none" strike="noStrike" cap="none">
                <a:solidFill>
                  <a:schemeClr val="dk1"/>
                </a:solidFill>
                <a:latin typeface="Poppins"/>
                <a:ea typeface="Poppins"/>
                <a:cs typeface="Poppins"/>
                <a:sym typeface="Poppins"/>
              </a:rPr>
              <a:t>Einleitung</a:t>
            </a:r>
            <a:endParaRPr/>
          </a:p>
          <a:p>
            <a:pPr marL="0" marR="0" lvl="0" indent="0" algn="l" rtl="0">
              <a:lnSpc>
                <a:spcPct val="150000"/>
              </a:lnSpc>
              <a:spcBef>
                <a:spcPts val="0"/>
              </a:spcBef>
              <a:spcAft>
                <a:spcPts val="0"/>
              </a:spcAft>
              <a:buNone/>
            </a:pPr>
            <a:r>
              <a:rPr lang="de-DE" sz="1800" b="0" i="0" u="none" strike="noStrike" cap="none">
                <a:solidFill>
                  <a:schemeClr val="dk1"/>
                </a:solidFill>
                <a:latin typeface="Poppins"/>
                <a:ea typeface="Poppins"/>
                <a:cs typeface="Poppins"/>
                <a:sym typeface="Poppins"/>
              </a:rPr>
              <a:t>UVP (Alleinstellungsmerkmal) </a:t>
            </a:r>
            <a:endParaRPr/>
          </a:p>
          <a:p>
            <a:pPr marL="0" marR="0" lvl="0" indent="0" algn="l" rtl="0">
              <a:lnSpc>
                <a:spcPct val="150000"/>
              </a:lnSpc>
              <a:spcBef>
                <a:spcPts val="0"/>
              </a:spcBef>
              <a:spcAft>
                <a:spcPts val="0"/>
              </a:spcAft>
              <a:buNone/>
            </a:pPr>
            <a:r>
              <a:rPr lang="de-DE" sz="1800" b="0" i="0" u="none" strike="noStrike" cap="none">
                <a:solidFill>
                  <a:schemeClr val="dk1"/>
                </a:solidFill>
                <a:latin typeface="Poppins"/>
                <a:ea typeface="Poppins"/>
                <a:cs typeface="Poppins"/>
                <a:sym typeface="Poppins"/>
              </a:rPr>
              <a:t>Zahlungsbereitschaft</a:t>
            </a:r>
            <a:endParaRPr/>
          </a:p>
          <a:p>
            <a:pPr marL="0" marR="0" lvl="0" indent="0" algn="l" rtl="0">
              <a:lnSpc>
                <a:spcPct val="150000"/>
              </a:lnSpc>
              <a:spcBef>
                <a:spcPts val="0"/>
              </a:spcBef>
              <a:spcAft>
                <a:spcPts val="0"/>
              </a:spcAft>
              <a:buNone/>
            </a:pPr>
            <a:r>
              <a:rPr lang="de-DE" sz="1800" b="0" i="0" u="none" strike="noStrike" cap="none">
                <a:solidFill>
                  <a:schemeClr val="dk1"/>
                </a:solidFill>
                <a:latin typeface="Poppins"/>
                <a:ea typeface="Poppins"/>
                <a:cs typeface="Poppins"/>
                <a:sym typeface="Poppins"/>
              </a:rPr>
              <a:t>Call-to-Action</a:t>
            </a:r>
            <a:endParaRPr/>
          </a:p>
          <a:p>
            <a:pPr marL="0" marR="0" lvl="0" indent="0" algn="l" rtl="0">
              <a:lnSpc>
                <a:spcPct val="150000"/>
              </a:lnSpc>
              <a:spcBef>
                <a:spcPts val="0"/>
              </a:spcBef>
              <a:spcAft>
                <a:spcPts val="0"/>
              </a:spcAft>
              <a:buNone/>
            </a:pPr>
            <a:r>
              <a:rPr lang="de-DE" sz="1800" b="0" i="0" u="none" strike="noStrike" cap="none">
                <a:solidFill>
                  <a:schemeClr val="dk1"/>
                </a:solidFill>
                <a:latin typeface="Poppins"/>
                <a:ea typeface="Poppins"/>
                <a:cs typeface="Poppins"/>
                <a:sym typeface="Poppins"/>
              </a:rPr>
              <a:t>Reason Why</a:t>
            </a:r>
            <a:endParaRPr sz="1800" b="0" i="0" u="none" strike="noStrike" cap="none">
              <a:solidFill>
                <a:schemeClr val="dk1"/>
              </a:solidFill>
              <a:latin typeface="Poppins"/>
              <a:ea typeface="Poppins"/>
              <a:cs typeface="Poppins"/>
              <a:sym typeface="Poppins"/>
            </a:endParaRPr>
          </a:p>
          <a:p>
            <a:pPr marL="0" marR="0" lvl="0" indent="0" algn="l" rtl="0">
              <a:lnSpc>
                <a:spcPct val="150000"/>
              </a:lnSpc>
              <a:spcBef>
                <a:spcPts val="0"/>
              </a:spcBef>
              <a:spcAft>
                <a:spcPts val="0"/>
              </a:spcAft>
              <a:buNone/>
            </a:pPr>
            <a:r>
              <a:rPr lang="de-DE" sz="1800" b="0" i="0" u="none" strike="noStrike" cap="none">
                <a:solidFill>
                  <a:schemeClr val="dk1"/>
                </a:solidFill>
                <a:latin typeface="Poppins"/>
                <a:ea typeface="Poppins"/>
                <a:cs typeface="Poppins"/>
                <a:sym typeface="Poppins"/>
              </a:rPr>
              <a:t>Funktionsprinzip</a:t>
            </a:r>
            <a:endParaRPr/>
          </a:p>
          <a:p>
            <a:pPr marL="0" marR="0" lvl="0" indent="0" algn="l" rtl="0">
              <a:lnSpc>
                <a:spcPct val="150000"/>
              </a:lnSpc>
              <a:spcBef>
                <a:spcPts val="0"/>
              </a:spcBef>
              <a:spcAft>
                <a:spcPts val="0"/>
              </a:spcAft>
              <a:buNone/>
            </a:pPr>
            <a:r>
              <a:rPr lang="de-DE" sz="1800" b="0" i="0" u="none" strike="noStrike" cap="none">
                <a:solidFill>
                  <a:schemeClr val="dk1"/>
                </a:solidFill>
                <a:latin typeface="Poppins"/>
                <a:ea typeface="Poppins"/>
                <a:cs typeface="Poppins"/>
                <a:sym typeface="Poppins"/>
              </a:rPr>
              <a:t>Trust-Elemente</a:t>
            </a:r>
            <a:endParaRPr/>
          </a:p>
        </p:txBody>
      </p:sp>
      <p:pic>
        <p:nvPicPr>
          <p:cNvPr id="148" name="Google Shape;148;p78"/>
          <p:cNvPicPr preferRelativeResize="0"/>
          <p:nvPr/>
        </p:nvPicPr>
        <p:blipFill rotWithShape="1">
          <a:blip r:embed="rId3">
            <a:alphaModFix/>
          </a:blip>
          <a:srcRect/>
          <a:stretch/>
        </p:blipFill>
        <p:spPr>
          <a:xfrm>
            <a:off x="11397370" y="6335563"/>
            <a:ext cx="719605" cy="471588"/>
          </a:xfrm>
          <a:prstGeom prst="rect">
            <a:avLst/>
          </a:prstGeom>
          <a:noFill/>
          <a:ln>
            <a:noFill/>
          </a:ln>
        </p:spPr>
      </p:pic>
      <p:sp>
        <p:nvSpPr>
          <p:cNvPr id="149" name="Google Shape;149;p78"/>
          <p:cNvSpPr/>
          <p:nvPr/>
        </p:nvSpPr>
        <p:spPr>
          <a:xfrm>
            <a:off x="787347" y="3841003"/>
            <a:ext cx="2664512"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2000" b="1" i="0" u="none" strike="noStrike" cap="none">
                <a:solidFill>
                  <a:srgbClr val="5EB130"/>
                </a:solidFill>
                <a:latin typeface="Poppins"/>
                <a:ea typeface="Poppins"/>
                <a:cs typeface="Poppins"/>
                <a:sym typeface="Poppins"/>
              </a:rPr>
              <a:t>Wichtige Elemente</a:t>
            </a:r>
            <a:endParaRPr sz="2000" b="0" i="0" u="none" strike="noStrike" cap="none">
              <a:solidFill>
                <a:srgbClr val="5EB130"/>
              </a:solidFill>
              <a:latin typeface="Arial"/>
              <a:ea typeface="Arial"/>
              <a:cs typeface="Arial"/>
              <a:sym typeface="Arial"/>
            </a:endParaRPr>
          </a:p>
        </p:txBody>
      </p:sp>
      <p:sp>
        <p:nvSpPr>
          <p:cNvPr id="150" name="Google Shape;150;p78"/>
          <p:cNvSpPr/>
          <p:nvPr/>
        </p:nvSpPr>
        <p:spPr>
          <a:xfrm>
            <a:off x="3720614" y="1858297"/>
            <a:ext cx="647265" cy="4365522"/>
          </a:xfrm>
          <a:prstGeom prst="leftBrace">
            <a:avLst>
              <a:gd name="adj1" fmla="val 8333"/>
              <a:gd name="adj2" fmla="val 50000"/>
            </a:avLst>
          </a:prstGeom>
          <a:noFill/>
          <a:ln w="9525" cap="flat" cmpd="sng">
            <a:solidFill>
              <a:srgbClr val="5EB13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0574400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79"/>
          <p:cNvSpPr/>
          <p:nvPr/>
        </p:nvSpPr>
        <p:spPr>
          <a:xfrm>
            <a:off x="163830" y="74295"/>
            <a:ext cx="7113568" cy="7078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de-DE" sz="4000" b="1" i="0" u="none" strike="noStrike" cap="none">
                <a:solidFill>
                  <a:schemeClr val="lt1"/>
                </a:solidFill>
                <a:latin typeface="Poppins"/>
                <a:ea typeface="Poppins"/>
                <a:cs typeface="Poppins"/>
                <a:sym typeface="Poppins"/>
              </a:rPr>
              <a:t>Landing Page</a:t>
            </a:r>
            <a:endParaRPr sz="2000" b="1" i="0" u="none" strike="noStrike" cap="none">
              <a:solidFill>
                <a:schemeClr val="lt1"/>
              </a:solidFill>
              <a:latin typeface="Poppins"/>
              <a:ea typeface="Poppins"/>
              <a:cs typeface="Poppins"/>
              <a:sym typeface="Poppins"/>
            </a:endParaRPr>
          </a:p>
        </p:txBody>
      </p:sp>
      <p:sp>
        <p:nvSpPr>
          <p:cNvPr id="156" name="Google Shape;156;p79"/>
          <p:cNvSpPr/>
          <p:nvPr/>
        </p:nvSpPr>
        <p:spPr>
          <a:xfrm>
            <a:off x="-1" y="984702"/>
            <a:ext cx="6903721"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de-DE" sz="1600" b="1" i="0" u="none" strike="noStrike" cap="none">
                <a:solidFill>
                  <a:schemeClr val="lt1"/>
                </a:solidFill>
                <a:latin typeface="Poppins"/>
                <a:ea typeface="Poppins"/>
                <a:cs typeface="Poppins"/>
                <a:sym typeface="Poppins"/>
              </a:rPr>
              <a:t>Besteht ein Bedarf und existiert eine Zahlungsbereitschaft?</a:t>
            </a:r>
            <a:endParaRPr sz="1400" b="0" i="0" u="none" strike="noStrike" cap="none">
              <a:solidFill>
                <a:srgbClr val="000000"/>
              </a:solidFill>
              <a:latin typeface="Arial"/>
              <a:ea typeface="Arial"/>
              <a:cs typeface="Arial"/>
              <a:sym typeface="Arial"/>
            </a:endParaRPr>
          </a:p>
        </p:txBody>
      </p:sp>
      <p:sp>
        <p:nvSpPr>
          <p:cNvPr id="157" name="Google Shape;157;p79"/>
          <p:cNvSpPr/>
          <p:nvPr/>
        </p:nvSpPr>
        <p:spPr>
          <a:xfrm>
            <a:off x="-2" y="972242"/>
            <a:ext cx="2625215" cy="437405"/>
          </a:xfrm>
          <a:prstGeom prst="rect">
            <a:avLst/>
          </a:prstGeom>
          <a:solidFill>
            <a:srgbClr val="5EB130"/>
          </a:solidFill>
          <a:ln w="12700" cap="flat" cmpd="sng">
            <a:solidFill>
              <a:srgbClr val="5EB13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8" name="Google Shape;158;p79"/>
          <p:cNvSpPr/>
          <p:nvPr/>
        </p:nvSpPr>
        <p:spPr>
          <a:xfrm>
            <a:off x="79526" y="990889"/>
            <a:ext cx="808235"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2000" b="1" i="0" u="none" strike="noStrike" cap="none">
                <a:solidFill>
                  <a:schemeClr val="lt1"/>
                </a:solidFill>
                <a:latin typeface="Poppins"/>
                <a:ea typeface="Poppins"/>
                <a:cs typeface="Poppins"/>
                <a:sym typeface="Poppins"/>
              </a:rPr>
              <a:t>Logo</a:t>
            </a:r>
            <a:endParaRPr sz="2000" b="0" i="0" u="none" strike="noStrike" cap="none">
              <a:solidFill>
                <a:srgbClr val="000000"/>
              </a:solidFill>
              <a:latin typeface="Arial"/>
              <a:ea typeface="Arial"/>
              <a:cs typeface="Arial"/>
              <a:sym typeface="Arial"/>
            </a:endParaRPr>
          </a:p>
        </p:txBody>
      </p:sp>
      <p:sp>
        <p:nvSpPr>
          <p:cNvPr id="159" name="Google Shape;159;p79"/>
          <p:cNvSpPr/>
          <p:nvPr/>
        </p:nvSpPr>
        <p:spPr>
          <a:xfrm>
            <a:off x="555233" y="1868259"/>
            <a:ext cx="8706754" cy="2585283"/>
          </a:xfrm>
          <a:prstGeom prst="rect">
            <a:avLst/>
          </a:prstGeom>
          <a:noFill/>
          <a:ln>
            <a:noFill/>
          </a:ln>
        </p:spPr>
        <p:txBody>
          <a:bodyPr spcFirstLastPara="1" wrap="square" lIns="91425" tIns="45700" rIns="91425" bIns="45700" anchor="t" anchorCtr="0">
            <a:spAutoFit/>
          </a:bodyPr>
          <a:lstStyle/>
          <a:p>
            <a:pPr marL="285750" marR="0" lvl="0" indent="-285750" algn="l" rtl="0">
              <a:lnSpc>
                <a:spcPct val="150000"/>
              </a:lnSpc>
              <a:spcBef>
                <a:spcPts val="0"/>
              </a:spcBef>
              <a:spcAft>
                <a:spcPts val="0"/>
              </a:spcAft>
              <a:buClr>
                <a:srgbClr val="000000"/>
              </a:buClr>
              <a:buSzPts val="1800"/>
              <a:buFont typeface="Arial"/>
              <a:buChar char="•"/>
            </a:pPr>
            <a:r>
              <a:rPr lang="de-DE" sz="1800" b="0" i="0" u="none" strike="noStrike" cap="none">
                <a:solidFill>
                  <a:schemeClr val="dk1"/>
                </a:solidFill>
                <a:latin typeface="Poppins"/>
                <a:ea typeface="Poppins"/>
                <a:cs typeface="Poppins"/>
                <a:sym typeface="Poppins"/>
              </a:rPr>
              <a:t>Macht eure Marke/ euer Unternehmen direkt sichtbar</a:t>
            </a:r>
            <a:endParaRPr/>
          </a:p>
          <a:p>
            <a:pPr marL="285750" marR="0" lvl="0" indent="-285750" algn="l" rtl="0">
              <a:lnSpc>
                <a:spcPct val="150000"/>
              </a:lnSpc>
              <a:spcBef>
                <a:spcPts val="0"/>
              </a:spcBef>
              <a:spcAft>
                <a:spcPts val="0"/>
              </a:spcAft>
              <a:buClr>
                <a:srgbClr val="000000"/>
              </a:buClr>
              <a:buSzPts val="1800"/>
              <a:buFont typeface="Arial"/>
              <a:buChar char="•"/>
            </a:pPr>
            <a:r>
              <a:rPr lang="de-DE" sz="1800" b="0" i="0" u="none" strike="noStrike" cap="none">
                <a:solidFill>
                  <a:schemeClr val="dk1"/>
                </a:solidFill>
                <a:latin typeface="Poppins"/>
                <a:ea typeface="Poppins"/>
                <a:cs typeface="Poppins"/>
                <a:sym typeface="Poppins"/>
              </a:rPr>
              <a:t>Wiedererkennungssymbol</a:t>
            </a:r>
            <a:endParaRPr/>
          </a:p>
          <a:p>
            <a:pPr marL="285750" marR="0" lvl="0" indent="-285750" algn="l" rtl="0">
              <a:lnSpc>
                <a:spcPct val="150000"/>
              </a:lnSpc>
              <a:spcBef>
                <a:spcPts val="0"/>
              </a:spcBef>
              <a:spcAft>
                <a:spcPts val="0"/>
              </a:spcAft>
              <a:buClr>
                <a:srgbClr val="000000"/>
              </a:buClr>
              <a:buSzPts val="1800"/>
              <a:buFont typeface="Arial"/>
              <a:buChar char="•"/>
            </a:pPr>
            <a:r>
              <a:rPr lang="de-DE" sz="1800" b="0" i="0" u="none" strike="noStrike" cap="none">
                <a:solidFill>
                  <a:schemeClr val="dk1"/>
                </a:solidFill>
                <a:latin typeface="Poppins"/>
                <a:ea typeface="Poppins"/>
                <a:cs typeface="Poppins"/>
                <a:sym typeface="Poppins"/>
              </a:rPr>
              <a:t>Unterscheidet euch von möglichen Wettbewerbern</a:t>
            </a:r>
            <a:endParaRPr/>
          </a:p>
          <a:p>
            <a:pPr marL="285750" marR="0" lvl="0" indent="-285750" algn="l" rtl="0">
              <a:lnSpc>
                <a:spcPct val="150000"/>
              </a:lnSpc>
              <a:spcBef>
                <a:spcPts val="0"/>
              </a:spcBef>
              <a:spcAft>
                <a:spcPts val="0"/>
              </a:spcAft>
              <a:buClr>
                <a:srgbClr val="000000"/>
              </a:buClr>
              <a:buSzPts val="1800"/>
              <a:buFont typeface="Arial"/>
              <a:buChar char="•"/>
            </a:pPr>
            <a:r>
              <a:rPr lang="de-DE" sz="1800" b="0" i="0" u="none" strike="noStrike" cap="none">
                <a:solidFill>
                  <a:schemeClr val="dk1"/>
                </a:solidFill>
                <a:latin typeface="Poppins"/>
                <a:ea typeface="Poppins"/>
                <a:cs typeface="Poppins"/>
                <a:sym typeface="Poppins"/>
              </a:rPr>
              <a:t>Transportiert Vertrauen </a:t>
            </a:r>
            <a:endParaRPr/>
          </a:p>
          <a:p>
            <a:pPr marL="285750" marR="0" lvl="0" indent="-285750" algn="l" rtl="0">
              <a:lnSpc>
                <a:spcPct val="150000"/>
              </a:lnSpc>
              <a:spcBef>
                <a:spcPts val="0"/>
              </a:spcBef>
              <a:spcAft>
                <a:spcPts val="0"/>
              </a:spcAft>
              <a:buClr>
                <a:srgbClr val="000000"/>
              </a:buClr>
              <a:buSzPts val="1800"/>
              <a:buFont typeface="Arial"/>
              <a:buChar char="•"/>
            </a:pPr>
            <a:r>
              <a:rPr lang="de-DE" sz="1800" b="0" i="0" u="none" strike="noStrike" cap="none">
                <a:solidFill>
                  <a:schemeClr val="dk1"/>
                </a:solidFill>
                <a:latin typeface="Poppins"/>
                <a:ea typeface="Poppins"/>
                <a:cs typeface="Poppins"/>
                <a:sym typeface="Poppins"/>
              </a:rPr>
              <a:t>Ein schlechtes Logo (geringe Qualität, nichtssagend, nur Schriftzug) könnte unseriös wirken und der Nutzer schließt die Seite wieder</a:t>
            </a:r>
            <a:endParaRPr/>
          </a:p>
        </p:txBody>
      </p:sp>
      <p:pic>
        <p:nvPicPr>
          <p:cNvPr id="160" name="Google Shape;160;p79"/>
          <p:cNvPicPr preferRelativeResize="0"/>
          <p:nvPr/>
        </p:nvPicPr>
        <p:blipFill rotWithShape="1">
          <a:blip r:embed="rId3">
            <a:alphaModFix/>
          </a:blip>
          <a:srcRect/>
          <a:stretch/>
        </p:blipFill>
        <p:spPr>
          <a:xfrm>
            <a:off x="11397370" y="6335563"/>
            <a:ext cx="719605" cy="471588"/>
          </a:xfrm>
          <a:prstGeom prst="rect">
            <a:avLst/>
          </a:prstGeom>
          <a:noFill/>
          <a:ln>
            <a:noFill/>
          </a:ln>
        </p:spPr>
      </p:pic>
    </p:spTree>
    <p:extLst>
      <p:ext uri="{BB962C8B-B14F-4D97-AF65-F5344CB8AC3E}">
        <p14:creationId xmlns:p14="http://schemas.microsoft.com/office/powerpoint/2010/main" val="28410647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80"/>
          <p:cNvSpPr/>
          <p:nvPr/>
        </p:nvSpPr>
        <p:spPr>
          <a:xfrm>
            <a:off x="163830" y="74295"/>
            <a:ext cx="7113568" cy="7078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de-DE" sz="4000" b="1" i="0" u="none" strike="noStrike" cap="none">
                <a:solidFill>
                  <a:schemeClr val="lt1"/>
                </a:solidFill>
                <a:latin typeface="Poppins"/>
                <a:ea typeface="Poppins"/>
                <a:cs typeface="Poppins"/>
                <a:sym typeface="Poppins"/>
              </a:rPr>
              <a:t>Landing Page</a:t>
            </a:r>
            <a:endParaRPr sz="2000" b="1" i="0" u="none" strike="noStrike" cap="none">
              <a:solidFill>
                <a:schemeClr val="lt1"/>
              </a:solidFill>
              <a:latin typeface="Poppins"/>
              <a:ea typeface="Poppins"/>
              <a:cs typeface="Poppins"/>
              <a:sym typeface="Poppins"/>
            </a:endParaRPr>
          </a:p>
        </p:txBody>
      </p:sp>
      <p:sp>
        <p:nvSpPr>
          <p:cNvPr id="166" name="Google Shape;166;p80"/>
          <p:cNvSpPr/>
          <p:nvPr/>
        </p:nvSpPr>
        <p:spPr>
          <a:xfrm>
            <a:off x="-1" y="984702"/>
            <a:ext cx="6903721"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de-DE" sz="1600" b="1" i="0" u="none" strike="noStrike" cap="none">
                <a:solidFill>
                  <a:schemeClr val="lt1"/>
                </a:solidFill>
                <a:latin typeface="Poppins"/>
                <a:ea typeface="Poppins"/>
                <a:cs typeface="Poppins"/>
                <a:sym typeface="Poppins"/>
              </a:rPr>
              <a:t>Besteht ein Bedarf und existiert eine Zahlungsbereitschaft?</a:t>
            </a:r>
            <a:endParaRPr sz="1400" b="0" i="0" u="none" strike="noStrike" cap="none">
              <a:solidFill>
                <a:srgbClr val="000000"/>
              </a:solidFill>
              <a:latin typeface="Arial"/>
              <a:ea typeface="Arial"/>
              <a:cs typeface="Arial"/>
              <a:sym typeface="Arial"/>
            </a:endParaRPr>
          </a:p>
        </p:txBody>
      </p:sp>
      <p:sp>
        <p:nvSpPr>
          <p:cNvPr id="167" name="Google Shape;167;p80"/>
          <p:cNvSpPr/>
          <p:nvPr/>
        </p:nvSpPr>
        <p:spPr>
          <a:xfrm>
            <a:off x="-2" y="972242"/>
            <a:ext cx="2625215" cy="437405"/>
          </a:xfrm>
          <a:prstGeom prst="rect">
            <a:avLst/>
          </a:prstGeom>
          <a:solidFill>
            <a:srgbClr val="5EB130"/>
          </a:solidFill>
          <a:ln w="12700" cap="flat" cmpd="sng">
            <a:solidFill>
              <a:srgbClr val="5EB13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8" name="Google Shape;168;p80"/>
          <p:cNvSpPr/>
          <p:nvPr/>
        </p:nvSpPr>
        <p:spPr>
          <a:xfrm>
            <a:off x="79526" y="990889"/>
            <a:ext cx="1362874"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2000" b="1" i="0" u="none" strike="noStrike" cap="none">
                <a:solidFill>
                  <a:schemeClr val="lt1"/>
                </a:solidFill>
                <a:latin typeface="Poppins"/>
                <a:ea typeface="Poppins"/>
                <a:cs typeface="Poppins"/>
                <a:sym typeface="Poppins"/>
              </a:rPr>
              <a:t>Headline</a:t>
            </a:r>
            <a:endParaRPr sz="2000" b="0" i="0" u="none" strike="noStrike" cap="none">
              <a:solidFill>
                <a:srgbClr val="000000"/>
              </a:solidFill>
              <a:latin typeface="Arial"/>
              <a:ea typeface="Arial"/>
              <a:cs typeface="Arial"/>
              <a:sym typeface="Arial"/>
            </a:endParaRPr>
          </a:p>
        </p:txBody>
      </p:sp>
      <p:sp>
        <p:nvSpPr>
          <p:cNvPr id="169" name="Google Shape;169;p80"/>
          <p:cNvSpPr/>
          <p:nvPr/>
        </p:nvSpPr>
        <p:spPr>
          <a:xfrm>
            <a:off x="555233" y="1868259"/>
            <a:ext cx="10083270" cy="1754286"/>
          </a:xfrm>
          <a:prstGeom prst="rect">
            <a:avLst/>
          </a:prstGeom>
          <a:noFill/>
          <a:ln>
            <a:noFill/>
          </a:ln>
        </p:spPr>
        <p:txBody>
          <a:bodyPr spcFirstLastPara="1" wrap="square" lIns="91425" tIns="45700" rIns="91425" bIns="45700" anchor="t" anchorCtr="0">
            <a:spAutoFit/>
          </a:bodyPr>
          <a:lstStyle/>
          <a:p>
            <a:pPr marL="285750" marR="0" lvl="0" indent="-285750" algn="l" rtl="0">
              <a:lnSpc>
                <a:spcPct val="150000"/>
              </a:lnSpc>
              <a:spcBef>
                <a:spcPts val="0"/>
              </a:spcBef>
              <a:spcAft>
                <a:spcPts val="0"/>
              </a:spcAft>
              <a:buClr>
                <a:srgbClr val="000000"/>
              </a:buClr>
              <a:buSzPts val="1800"/>
              <a:buFont typeface="Arial"/>
              <a:buChar char="•"/>
            </a:pPr>
            <a:r>
              <a:rPr lang="de-DE" sz="1800" b="0" i="0" u="none" strike="noStrike" cap="none">
                <a:solidFill>
                  <a:schemeClr val="dk1"/>
                </a:solidFill>
                <a:latin typeface="Poppins"/>
                <a:ea typeface="Poppins"/>
                <a:cs typeface="Poppins"/>
                <a:sym typeface="Poppins"/>
              </a:rPr>
              <a:t>Der Titel/ die Überschrift eurer Landingpage sollte aussagekräftig sein 🡪 Was ist euer einzigartiges Nutzenversprechen?</a:t>
            </a:r>
            <a:endParaRPr sz="1800" b="0" i="0" u="none" strike="noStrike" cap="none">
              <a:solidFill>
                <a:schemeClr val="dk1"/>
              </a:solidFill>
              <a:latin typeface="Poppins"/>
              <a:ea typeface="Poppins"/>
              <a:cs typeface="Poppins"/>
              <a:sym typeface="Poppins"/>
            </a:endParaRPr>
          </a:p>
          <a:p>
            <a:pPr marL="285750" marR="0" lvl="0" indent="-285750" algn="l" rtl="0">
              <a:lnSpc>
                <a:spcPct val="150000"/>
              </a:lnSpc>
              <a:spcBef>
                <a:spcPts val="0"/>
              </a:spcBef>
              <a:spcAft>
                <a:spcPts val="0"/>
              </a:spcAft>
              <a:buClr>
                <a:srgbClr val="000000"/>
              </a:buClr>
              <a:buSzPts val="1800"/>
              <a:buFont typeface="Arial"/>
              <a:buChar char="•"/>
            </a:pPr>
            <a:r>
              <a:rPr lang="de-DE" sz="1800" b="0" i="0" u="none" strike="noStrike" cap="none">
                <a:solidFill>
                  <a:schemeClr val="dk1"/>
                </a:solidFill>
                <a:latin typeface="Poppins"/>
                <a:ea typeface="Poppins"/>
                <a:cs typeface="Poppins"/>
                <a:sym typeface="Poppins"/>
              </a:rPr>
              <a:t>Löst euer Produkt/ Dienstleistung das Problem des Nutzers?</a:t>
            </a:r>
            <a:endParaRPr/>
          </a:p>
          <a:p>
            <a:pPr marL="285750" marR="0" lvl="0" indent="-285750" algn="l" rtl="0">
              <a:lnSpc>
                <a:spcPct val="150000"/>
              </a:lnSpc>
              <a:spcBef>
                <a:spcPts val="0"/>
              </a:spcBef>
              <a:spcAft>
                <a:spcPts val="0"/>
              </a:spcAft>
              <a:buClr>
                <a:srgbClr val="000000"/>
              </a:buClr>
              <a:buSzPts val="1800"/>
              <a:buFont typeface="Arial"/>
              <a:buChar char="•"/>
            </a:pPr>
            <a:r>
              <a:rPr lang="de-DE" sz="1800" b="0" i="0" u="none" strike="noStrike" cap="none">
                <a:solidFill>
                  <a:schemeClr val="dk1"/>
                </a:solidFill>
                <a:latin typeface="Poppins"/>
                <a:ea typeface="Poppins"/>
                <a:cs typeface="Poppins"/>
                <a:sym typeface="Poppins"/>
              </a:rPr>
              <a:t>Beachtet eine relevante, prägnante und emotionale Ansprache</a:t>
            </a:r>
            <a:endParaRPr sz="1800" b="0" i="0" u="none" strike="noStrike" cap="none">
              <a:solidFill>
                <a:schemeClr val="dk1"/>
              </a:solidFill>
              <a:latin typeface="Poppins"/>
              <a:ea typeface="Poppins"/>
              <a:cs typeface="Poppins"/>
              <a:sym typeface="Poppins"/>
            </a:endParaRPr>
          </a:p>
        </p:txBody>
      </p:sp>
      <p:pic>
        <p:nvPicPr>
          <p:cNvPr id="170" name="Google Shape;170;p80"/>
          <p:cNvPicPr preferRelativeResize="0"/>
          <p:nvPr/>
        </p:nvPicPr>
        <p:blipFill rotWithShape="1">
          <a:blip r:embed="rId3">
            <a:alphaModFix/>
          </a:blip>
          <a:srcRect/>
          <a:stretch/>
        </p:blipFill>
        <p:spPr>
          <a:xfrm>
            <a:off x="11397370" y="6335563"/>
            <a:ext cx="719605" cy="471588"/>
          </a:xfrm>
          <a:prstGeom prst="rect">
            <a:avLst/>
          </a:prstGeom>
          <a:noFill/>
          <a:ln>
            <a:noFill/>
          </a:ln>
        </p:spPr>
      </p:pic>
    </p:spTree>
    <p:extLst>
      <p:ext uri="{BB962C8B-B14F-4D97-AF65-F5344CB8AC3E}">
        <p14:creationId xmlns:p14="http://schemas.microsoft.com/office/powerpoint/2010/main" val="33580977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81"/>
          <p:cNvSpPr/>
          <p:nvPr/>
        </p:nvSpPr>
        <p:spPr>
          <a:xfrm>
            <a:off x="163830" y="74295"/>
            <a:ext cx="7113568" cy="7078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de-DE" sz="4000" b="1" i="0" u="none" strike="noStrike" cap="none">
                <a:solidFill>
                  <a:schemeClr val="lt1"/>
                </a:solidFill>
                <a:latin typeface="Poppins"/>
                <a:ea typeface="Poppins"/>
                <a:cs typeface="Poppins"/>
                <a:sym typeface="Poppins"/>
              </a:rPr>
              <a:t>Landing Page</a:t>
            </a:r>
            <a:endParaRPr sz="2000" b="1" i="0" u="none" strike="noStrike" cap="none">
              <a:solidFill>
                <a:schemeClr val="lt1"/>
              </a:solidFill>
              <a:latin typeface="Poppins"/>
              <a:ea typeface="Poppins"/>
              <a:cs typeface="Poppins"/>
              <a:sym typeface="Poppins"/>
            </a:endParaRPr>
          </a:p>
        </p:txBody>
      </p:sp>
      <p:sp>
        <p:nvSpPr>
          <p:cNvPr id="176" name="Google Shape;176;p81"/>
          <p:cNvSpPr/>
          <p:nvPr/>
        </p:nvSpPr>
        <p:spPr>
          <a:xfrm>
            <a:off x="-1" y="984702"/>
            <a:ext cx="6903721"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de-DE" sz="1600" b="1" i="0" u="none" strike="noStrike" cap="none">
                <a:solidFill>
                  <a:schemeClr val="lt1"/>
                </a:solidFill>
                <a:latin typeface="Poppins"/>
                <a:ea typeface="Poppins"/>
                <a:cs typeface="Poppins"/>
                <a:sym typeface="Poppins"/>
              </a:rPr>
              <a:t>Besteht ein Bedarf und existiert eine Zahlungsbereitschaft?</a:t>
            </a:r>
            <a:endParaRPr sz="1400" b="0" i="0" u="none" strike="noStrike" cap="none">
              <a:solidFill>
                <a:srgbClr val="000000"/>
              </a:solidFill>
              <a:latin typeface="Arial"/>
              <a:ea typeface="Arial"/>
              <a:cs typeface="Arial"/>
              <a:sym typeface="Arial"/>
            </a:endParaRPr>
          </a:p>
        </p:txBody>
      </p:sp>
      <p:sp>
        <p:nvSpPr>
          <p:cNvPr id="177" name="Google Shape;177;p81"/>
          <p:cNvSpPr/>
          <p:nvPr/>
        </p:nvSpPr>
        <p:spPr>
          <a:xfrm>
            <a:off x="-2" y="972242"/>
            <a:ext cx="2625215" cy="437405"/>
          </a:xfrm>
          <a:prstGeom prst="rect">
            <a:avLst/>
          </a:prstGeom>
          <a:solidFill>
            <a:srgbClr val="5EB130"/>
          </a:solidFill>
          <a:ln w="12700" cap="flat" cmpd="sng">
            <a:solidFill>
              <a:srgbClr val="5EB13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8" name="Google Shape;178;p81"/>
          <p:cNvSpPr/>
          <p:nvPr/>
        </p:nvSpPr>
        <p:spPr>
          <a:xfrm>
            <a:off x="79526" y="990889"/>
            <a:ext cx="1455848"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2000" b="1" i="0" u="none" strike="noStrike" cap="none">
                <a:solidFill>
                  <a:schemeClr val="lt1"/>
                </a:solidFill>
                <a:latin typeface="Poppins"/>
                <a:ea typeface="Poppins"/>
                <a:cs typeface="Poppins"/>
                <a:sym typeface="Poppins"/>
              </a:rPr>
              <a:t>Hero Shot</a:t>
            </a:r>
            <a:endParaRPr sz="2000" b="0" i="0" u="none" strike="noStrike" cap="none">
              <a:solidFill>
                <a:srgbClr val="000000"/>
              </a:solidFill>
              <a:latin typeface="Arial"/>
              <a:ea typeface="Arial"/>
              <a:cs typeface="Arial"/>
              <a:sym typeface="Arial"/>
            </a:endParaRPr>
          </a:p>
        </p:txBody>
      </p:sp>
      <p:sp>
        <p:nvSpPr>
          <p:cNvPr id="179" name="Google Shape;179;p81"/>
          <p:cNvSpPr/>
          <p:nvPr/>
        </p:nvSpPr>
        <p:spPr>
          <a:xfrm>
            <a:off x="555233" y="1868259"/>
            <a:ext cx="10655692" cy="1754286"/>
          </a:xfrm>
          <a:prstGeom prst="rect">
            <a:avLst/>
          </a:prstGeom>
          <a:noFill/>
          <a:ln>
            <a:noFill/>
          </a:ln>
        </p:spPr>
        <p:txBody>
          <a:bodyPr spcFirstLastPara="1" wrap="square" lIns="91425" tIns="45700" rIns="91425" bIns="45700" anchor="t" anchorCtr="0">
            <a:spAutoFit/>
          </a:bodyPr>
          <a:lstStyle/>
          <a:p>
            <a:pPr marL="285750" marR="0" lvl="0" indent="-285750" algn="l" rtl="0">
              <a:lnSpc>
                <a:spcPct val="150000"/>
              </a:lnSpc>
              <a:spcBef>
                <a:spcPts val="0"/>
              </a:spcBef>
              <a:spcAft>
                <a:spcPts val="0"/>
              </a:spcAft>
              <a:buClr>
                <a:srgbClr val="000000"/>
              </a:buClr>
              <a:buSzPts val="1800"/>
              <a:buFont typeface="Arial"/>
              <a:buChar char="•"/>
            </a:pPr>
            <a:r>
              <a:rPr lang="de-DE" sz="1800" b="0" i="0" u="none" strike="noStrike" cap="none">
                <a:solidFill>
                  <a:schemeClr val="dk1"/>
                </a:solidFill>
                <a:latin typeface="Poppins"/>
                <a:ea typeface="Poppins"/>
                <a:cs typeface="Poppins"/>
                <a:sym typeface="Poppins"/>
              </a:rPr>
              <a:t>Das Produkt ist der Held eurer Landingpage (=Hero Shot)</a:t>
            </a:r>
            <a:endParaRPr/>
          </a:p>
          <a:p>
            <a:pPr marL="285750" marR="0" lvl="0" indent="-285750" algn="l" rtl="0">
              <a:lnSpc>
                <a:spcPct val="150000"/>
              </a:lnSpc>
              <a:spcBef>
                <a:spcPts val="0"/>
              </a:spcBef>
              <a:spcAft>
                <a:spcPts val="0"/>
              </a:spcAft>
              <a:buClr>
                <a:srgbClr val="000000"/>
              </a:buClr>
              <a:buSzPts val="1800"/>
              <a:buFont typeface="Arial"/>
              <a:buChar char="•"/>
            </a:pPr>
            <a:r>
              <a:rPr lang="de-DE" sz="1800" b="0" i="0" u="none" strike="noStrike" cap="none">
                <a:solidFill>
                  <a:schemeClr val="dk1"/>
                </a:solidFill>
                <a:latin typeface="Poppins"/>
                <a:ea typeface="Poppins"/>
                <a:cs typeface="Poppins"/>
                <a:sym typeface="Poppins"/>
              </a:rPr>
              <a:t>Gute Produktfotos und Beschreibungen sind von besonderer Bedeutung</a:t>
            </a:r>
            <a:endParaRPr/>
          </a:p>
          <a:p>
            <a:pPr marL="285750" marR="0" lvl="0" indent="-285750" algn="l" rtl="0">
              <a:lnSpc>
                <a:spcPct val="150000"/>
              </a:lnSpc>
              <a:spcBef>
                <a:spcPts val="0"/>
              </a:spcBef>
              <a:spcAft>
                <a:spcPts val="0"/>
              </a:spcAft>
              <a:buClr>
                <a:srgbClr val="000000"/>
              </a:buClr>
              <a:buSzPts val="1800"/>
              <a:buFont typeface="Arial"/>
              <a:buChar char="•"/>
            </a:pPr>
            <a:r>
              <a:rPr lang="de-DE" sz="1800" b="0" i="0" u="none" strike="noStrike" cap="none">
                <a:solidFill>
                  <a:schemeClr val="dk1"/>
                </a:solidFill>
                <a:latin typeface="Poppins"/>
                <a:ea typeface="Poppins"/>
                <a:cs typeface="Poppins"/>
                <a:sym typeface="Poppins"/>
              </a:rPr>
              <a:t>Storytelling! Packt euer Produkt in eine Geschichte. Dies schafft Wiedererkennungswert und setzt Assoziationen beim Nutzer frei. </a:t>
            </a:r>
            <a:endParaRPr/>
          </a:p>
        </p:txBody>
      </p:sp>
      <p:pic>
        <p:nvPicPr>
          <p:cNvPr id="180" name="Google Shape;180;p81"/>
          <p:cNvPicPr preferRelativeResize="0"/>
          <p:nvPr/>
        </p:nvPicPr>
        <p:blipFill rotWithShape="1">
          <a:blip r:embed="rId3">
            <a:alphaModFix/>
          </a:blip>
          <a:srcRect/>
          <a:stretch/>
        </p:blipFill>
        <p:spPr>
          <a:xfrm>
            <a:off x="11397370" y="6335563"/>
            <a:ext cx="719605" cy="471588"/>
          </a:xfrm>
          <a:prstGeom prst="rect">
            <a:avLst/>
          </a:prstGeom>
          <a:noFill/>
          <a:ln>
            <a:noFill/>
          </a:ln>
        </p:spPr>
      </p:pic>
    </p:spTree>
    <p:extLst>
      <p:ext uri="{BB962C8B-B14F-4D97-AF65-F5344CB8AC3E}">
        <p14:creationId xmlns:p14="http://schemas.microsoft.com/office/powerpoint/2010/main" val="1079877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82"/>
          <p:cNvSpPr/>
          <p:nvPr/>
        </p:nvSpPr>
        <p:spPr>
          <a:xfrm>
            <a:off x="163830" y="74295"/>
            <a:ext cx="7113568" cy="7078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de-DE" sz="4000" b="1" i="0" u="none" strike="noStrike" cap="none">
                <a:solidFill>
                  <a:schemeClr val="lt1"/>
                </a:solidFill>
                <a:latin typeface="Poppins"/>
                <a:ea typeface="Poppins"/>
                <a:cs typeface="Poppins"/>
                <a:sym typeface="Poppins"/>
              </a:rPr>
              <a:t>Landing Page</a:t>
            </a:r>
            <a:endParaRPr sz="2000" b="1" i="0" u="none" strike="noStrike" cap="none">
              <a:solidFill>
                <a:schemeClr val="lt1"/>
              </a:solidFill>
              <a:latin typeface="Poppins"/>
              <a:ea typeface="Poppins"/>
              <a:cs typeface="Poppins"/>
              <a:sym typeface="Poppins"/>
            </a:endParaRPr>
          </a:p>
        </p:txBody>
      </p:sp>
      <p:sp>
        <p:nvSpPr>
          <p:cNvPr id="186" name="Google Shape;186;p82"/>
          <p:cNvSpPr/>
          <p:nvPr/>
        </p:nvSpPr>
        <p:spPr>
          <a:xfrm>
            <a:off x="-1" y="984702"/>
            <a:ext cx="6903721"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de-DE" sz="1600" b="1" i="0" u="none" strike="noStrike" cap="none">
                <a:solidFill>
                  <a:schemeClr val="lt1"/>
                </a:solidFill>
                <a:latin typeface="Poppins"/>
                <a:ea typeface="Poppins"/>
                <a:cs typeface="Poppins"/>
                <a:sym typeface="Poppins"/>
              </a:rPr>
              <a:t>Besteht ein Bedarf und existiert eine Zahlungsbereitschaft?</a:t>
            </a:r>
            <a:endParaRPr sz="1400" b="0" i="0" u="none" strike="noStrike" cap="none">
              <a:solidFill>
                <a:srgbClr val="000000"/>
              </a:solidFill>
              <a:latin typeface="Arial"/>
              <a:ea typeface="Arial"/>
              <a:cs typeface="Arial"/>
              <a:sym typeface="Arial"/>
            </a:endParaRPr>
          </a:p>
        </p:txBody>
      </p:sp>
      <p:sp>
        <p:nvSpPr>
          <p:cNvPr id="187" name="Google Shape;187;p82"/>
          <p:cNvSpPr/>
          <p:nvPr/>
        </p:nvSpPr>
        <p:spPr>
          <a:xfrm>
            <a:off x="-2" y="972242"/>
            <a:ext cx="2625215" cy="437405"/>
          </a:xfrm>
          <a:prstGeom prst="rect">
            <a:avLst/>
          </a:prstGeom>
          <a:solidFill>
            <a:srgbClr val="5EB130"/>
          </a:solidFill>
          <a:ln w="12700" cap="flat" cmpd="sng">
            <a:solidFill>
              <a:srgbClr val="5EB13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8" name="Google Shape;188;p82"/>
          <p:cNvSpPr/>
          <p:nvPr/>
        </p:nvSpPr>
        <p:spPr>
          <a:xfrm>
            <a:off x="79526" y="990889"/>
            <a:ext cx="1507144"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2000" b="1" i="0" u="none" strike="noStrike" cap="none">
                <a:solidFill>
                  <a:schemeClr val="lt1"/>
                </a:solidFill>
                <a:latin typeface="Poppins"/>
                <a:ea typeface="Poppins"/>
                <a:cs typeface="Poppins"/>
                <a:sym typeface="Poppins"/>
              </a:rPr>
              <a:t>Einleitung</a:t>
            </a:r>
            <a:endParaRPr sz="2000" b="0" i="0" u="none" strike="noStrike" cap="none">
              <a:solidFill>
                <a:srgbClr val="000000"/>
              </a:solidFill>
              <a:latin typeface="Arial"/>
              <a:ea typeface="Arial"/>
              <a:cs typeface="Arial"/>
              <a:sym typeface="Arial"/>
            </a:endParaRPr>
          </a:p>
        </p:txBody>
      </p:sp>
      <p:sp>
        <p:nvSpPr>
          <p:cNvPr id="189" name="Google Shape;189;p82"/>
          <p:cNvSpPr/>
          <p:nvPr/>
        </p:nvSpPr>
        <p:spPr>
          <a:xfrm>
            <a:off x="555233" y="1868259"/>
            <a:ext cx="10083270" cy="1338788"/>
          </a:xfrm>
          <a:prstGeom prst="rect">
            <a:avLst/>
          </a:prstGeom>
          <a:noFill/>
          <a:ln>
            <a:noFill/>
          </a:ln>
        </p:spPr>
        <p:txBody>
          <a:bodyPr spcFirstLastPara="1" wrap="square" lIns="91425" tIns="45700" rIns="91425" bIns="45700" anchor="t" anchorCtr="0">
            <a:spAutoFit/>
          </a:bodyPr>
          <a:lstStyle/>
          <a:p>
            <a:pPr marL="285750" marR="0" lvl="0" indent="-285750" algn="l" rtl="0">
              <a:lnSpc>
                <a:spcPct val="150000"/>
              </a:lnSpc>
              <a:spcBef>
                <a:spcPts val="0"/>
              </a:spcBef>
              <a:spcAft>
                <a:spcPts val="0"/>
              </a:spcAft>
              <a:buClr>
                <a:srgbClr val="000000"/>
              </a:buClr>
              <a:buSzPts val="1800"/>
              <a:buFont typeface="Arial"/>
              <a:buChar char="•"/>
            </a:pPr>
            <a:r>
              <a:rPr lang="de-DE" sz="1800" b="0" i="0" u="none" strike="noStrike" cap="none">
                <a:solidFill>
                  <a:schemeClr val="dk1"/>
                </a:solidFill>
                <a:latin typeface="Poppins"/>
                <a:ea typeface="Poppins"/>
                <a:cs typeface="Poppins"/>
                <a:sym typeface="Poppins"/>
              </a:rPr>
              <a:t>Beachtet hierbei bereits welche Keywords hilfreich sein könnten</a:t>
            </a:r>
            <a:endParaRPr/>
          </a:p>
          <a:p>
            <a:pPr marL="285750" marR="0" lvl="0" indent="-285750" algn="l" rtl="0">
              <a:lnSpc>
                <a:spcPct val="150000"/>
              </a:lnSpc>
              <a:spcBef>
                <a:spcPts val="0"/>
              </a:spcBef>
              <a:spcAft>
                <a:spcPts val="0"/>
              </a:spcAft>
              <a:buClr>
                <a:srgbClr val="000000"/>
              </a:buClr>
              <a:buSzPts val="1800"/>
              <a:buFont typeface="Arial"/>
              <a:buChar char="•"/>
            </a:pPr>
            <a:r>
              <a:rPr lang="de-DE" sz="1800" b="0" i="0" u="none" strike="noStrike" cap="none">
                <a:solidFill>
                  <a:schemeClr val="dk1"/>
                </a:solidFill>
                <a:latin typeface="Poppins"/>
                <a:ea typeface="Poppins"/>
                <a:cs typeface="Poppins"/>
                <a:sym typeface="Poppins"/>
              </a:rPr>
              <a:t>Verwirrt nicht mit Fachbgeriffen – keep it short and simple.</a:t>
            </a:r>
            <a:endParaRPr/>
          </a:p>
          <a:p>
            <a:pPr marL="0" marR="0" lvl="0" indent="0" algn="l" rtl="0">
              <a:lnSpc>
                <a:spcPct val="150000"/>
              </a:lnSpc>
              <a:spcBef>
                <a:spcPts val="0"/>
              </a:spcBef>
              <a:spcAft>
                <a:spcPts val="0"/>
              </a:spcAft>
              <a:buNone/>
            </a:pPr>
            <a:endParaRPr sz="1800" b="0" i="0" u="none" strike="noStrike" cap="none">
              <a:solidFill>
                <a:schemeClr val="dk1"/>
              </a:solidFill>
              <a:latin typeface="Poppins"/>
              <a:ea typeface="Poppins"/>
              <a:cs typeface="Poppins"/>
              <a:sym typeface="Poppins"/>
            </a:endParaRPr>
          </a:p>
        </p:txBody>
      </p:sp>
      <p:pic>
        <p:nvPicPr>
          <p:cNvPr id="190" name="Google Shape;190;p82"/>
          <p:cNvPicPr preferRelativeResize="0"/>
          <p:nvPr/>
        </p:nvPicPr>
        <p:blipFill rotWithShape="1">
          <a:blip r:embed="rId3">
            <a:alphaModFix/>
          </a:blip>
          <a:srcRect/>
          <a:stretch/>
        </p:blipFill>
        <p:spPr>
          <a:xfrm>
            <a:off x="11397370" y="6335563"/>
            <a:ext cx="719605" cy="471588"/>
          </a:xfrm>
          <a:prstGeom prst="rect">
            <a:avLst/>
          </a:prstGeom>
          <a:noFill/>
          <a:ln>
            <a:noFill/>
          </a:ln>
        </p:spPr>
      </p:pic>
    </p:spTree>
    <p:extLst>
      <p:ext uri="{BB962C8B-B14F-4D97-AF65-F5344CB8AC3E}">
        <p14:creationId xmlns:p14="http://schemas.microsoft.com/office/powerpoint/2010/main" val="32776207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83"/>
          <p:cNvSpPr/>
          <p:nvPr/>
        </p:nvSpPr>
        <p:spPr>
          <a:xfrm>
            <a:off x="163830" y="74295"/>
            <a:ext cx="7113568" cy="7078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de-DE" sz="4000" b="1" i="0" u="none" strike="noStrike" cap="none">
                <a:solidFill>
                  <a:schemeClr val="lt1"/>
                </a:solidFill>
                <a:latin typeface="Poppins"/>
                <a:ea typeface="Poppins"/>
                <a:cs typeface="Poppins"/>
                <a:sym typeface="Poppins"/>
              </a:rPr>
              <a:t>Landing Page</a:t>
            </a:r>
            <a:endParaRPr sz="2000" b="1" i="0" u="none" strike="noStrike" cap="none">
              <a:solidFill>
                <a:schemeClr val="lt1"/>
              </a:solidFill>
              <a:latin typeface="Poppins"/>
              <a:ea typeface="Poppins"/>
              <a:cs typeface="Poppins"/>
              <a:sym typeface="Poppins"/>
            </a:endParaRPr>
          </a:p>
        </p:txBody>
      </p:sp>
      <p:sp>
        <p:nvSpPr>
          <p:cNvPr id="196" name="Google Shape;196;p83"/>
          <p:cNvSpPr/>
          <p:nvPr/>
        </p:nvSpPr>
        <p:spPr>
          <a:xfrm>
            <a:off x="-1" y="984702"/>
            <a:ext cx="6903721"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de-DE" sz="1600" b="1" i="0" u="none" strike="noStrike" cap="none">
                <a:solidFill>
                  <a:schemeClr val="lt1"/>
                </a:solidFill>
                <a:latin typeface="Poppins"/>
                <a:ea typeface="Poppins"/>
                <a:cs typeface="Poppins"/>
                <a:sym typeface="Poppins"/>
              </a:rPr>
              <a:t>Besteht ein Bedarf und existiert eine Zahlungsbereitschaft?</a:t>
            </a:r>
            <a:endParaRPr sz="1400" b="0" i="0" u="none" strike="noStrike" cap="none">
              <a:solidFill>
                <a:srgbClr val="000000"/>
              </a:solidFill>
              <a:latin typeface="Arial"/>
              <a:ea typeface="Arial"/>
              <a:cs typeface="Arial"/>
              <a:sym typeface="Arial"/>
            </a:endParaRPr>
          </a:p>
        </p:txBody>
      </p:sp>
      <p:sp>
        <p:nvSpPr>
          <p:cNvPr id="197" name="Google Shape;197;p83"/>
          <p:cNvSpPr/>
          <p:nvPr/>
        </p:nvSpPr>
        <p:spPr>
          <a:xfrm>
            <a:off x="-2" y="972242"/>
            <a:ext cx="2625215" cy="437405"/>
          </a:xfrm>
          <a:prstGeom prst="rect">
            <a:avLst/>
          </a:prstGeom>
          <a:solidFill>
            <a:srgbClr val="5EB130"/>
          </a:solidFill>
          <a:ln w="12700" cap="flat" cmpd="sng">
            <a:solidFill>
              <a:srgbClr val="5EB13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8" name="Google Shape;198;p83"/>
          <p:cNvSpPr/>
          <p:nvPr/>
        </p:nvSpPr>
        <p:spPr>
          <a:xfrm>
            <a:off x="79526" y="990889"/>
            <a:ext cx="713657"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2000" b="1" i="0" u="none" strike="noStrike" cap="none">
                <a:solidFill>
                  <a:schemeClr val="lt1"/>
                </a:solidFill>
                <a:latin typeface="Poppins"/>
                <a:ea typeface="Poppins"/>
                <a:cs typeface="Poppins"/>
                <a:sym typeface="Poppins"/>
              </a:rPr>
              <a:t>UVP</a:t>
            </a:r>
            <a:endParaRPr sz="2000" b="0" i="0" u="none" strike="noStrike" cap="none">
              <a:solidFill>
                <a:srgbClr val="000000"/>
              </a:solidFill>
              <a:latin typeface="Arial"/>
              <a:ea typeface="Arial"/>
              <a:cs typeface="Arial"/>
              <a:sym typeface="Arial"/>
            </a:endParaRPr>
          </a:p>
        </p:txBody>
      </p:sp>
      <p:sp>
        <p:nvSpPr>
          <p:cNvPr id="199" name="Google Shape;199;p83"/>
          <p:cNvSpPr/>
          <p:nvPr/>
        </p:nvSpPr>
        <p:spPr>
          <a:xfrm>
            <a:off x="555233" y="1868259"/>
            <a:ext cx="10083270" cy="1754286"/>
          </a:xfrm>
          <a:prstGeom prst="rect">
            <a:avLst/>
          </a:prstGeom>
          <a:noFill/>
          <a:ln>
            <a:noFill/>
          </a:ln>
        </p:spPr>
        <p:txBody>
          <a:bodyPr spcFirstLastPara="1" wrap="square" lIns="91425" tIns="45700" rIns="91425" bIns="45700" anchor="t" anchorCtr="0">
            <a:spAutoFit/>
          </a:bodyPr>
          <a:lstStyle/>
          <a:p>
            <a:pPr marL="285750" marR="0" lvl="0" indent="-285750" algn="l" rtl="0">
              <a:lnSpc>
                <a:spcPct val="150000"/>
              </a:lnSpc>
              <a:spcBef>
                <a:spcPts val="0"/>
              </a:spcBef>
              <a:spcAft>
                <a:spcPts val="0"/>
              </a:spcAft>
              <a:buClr>
                <a:srgbClr val="000000"/>
              </a:buClr>
              <a:buSzPts val="1800"/>
              <a:buFont typeface="Arial"/>
              <a:buChar char="•"/>
            </a:pPr>
            <a:r>
              <a:rPr lang="de-DE" sz="1800" b="0" i="0" u="none" strike="noStrike" cap="none">
                <a:solidFill>
                  <a:schemeClr val="dk1"/>
                </a:solidFill>
                <a:latin typeface="Poppins"/>
                <a:ea typeface="Poppins"/>
                <a:cs typeface="Poppins"/>
                <a:sym typeface="Poppins"/>
              </a:rPr>
              <a:t>Rückt euer Alleinstellungsmerkmal in den Fokus</a:t>
            </a:r>
            <a:endParaRPr/>
          </a:p>
          <a:p>
            <a:pPr marL="285750" marR="0" lvl="0" indent="-285750" algn="l" rtl="0">
              <a:lnSpc>
                <a:spcPct val="150000"/>
              </a:lnSpc>
              <a:spcBef>
                <a:spcPts val="0"/>
              </a:spcBef>
              <a:spcAft>
                <a:spcPts val="0"/>
              </a:spcAft>
              <a:buClr>
                <a:srgbClr val="000000"/>
              </a:buClr>
              <a:buSzPts val="1800"/>
              <a:buFont typeface="Arial"/>
              <a:buChar char="•"/>
            </a:pPr>
            <a:r>
              <a:rPr lang="de-DE" sz="1800" b="0" i="0" u="none" strike="noStrike" cap="none">
                <a:solidFill>
                  <a:schemeClr val="dk1"/>
                </a:solidFill>
                <a:latin typeface="Poppins"/>
                <a:ea typeface="Poppins"/>
                <a:cs typeface="Poppins"/>
                <a:sym typeface="Poppins"/>
              </a:rPr>
              <a:t>Was hebt euch von bestehenden Angeboten ab? </a:t>
            </a:r>
            <a:endParaRPr/>
          </a:p>
          <a:p>
            <a:pPr marL="285750" marR="0" lvl="0" indent="-285750" algn="l" rtl="0">
              <a:lnSpc>
                <a:spcPct val="150000"/>
              </a:lnSpc>
              <a:spcBef>
                <a:spcPts val="0"/>
              </a:spcBef>
              <a:spcAft>
                <a:spcPts val="0"/>
              </a:spcAft>
              <a:buClr>
                <a:srgbClr val="000000"/>
              </a:buClr>
              <a:buSzPts val="1800"/>
              <a:buFont typeface="Arial"/>
              <a:buChar char="•"/>
            </a:pPr>
            <a:r>
              <a:rPr lang="de-DE" sz="1800" b="0" i="0" u="none" strike="noStrike" cap="none">
                <a:solidFill>
                  <a:schemeClr val="dk1"/>
                </a:solidFill>
                <a:latin typeface="Poppins"/>
                <a:ea typeface="Poppins"/>
                <a:cs typeface="Poppins"/>
                <a:sym typeface="Poppins"/>
              </a:rPr>
              <a:t>Was macht euer Produkt einzigartig?</a:t>
            </a:r>
            <a:endParaRPr/>
          </a:p>
          <a:p>
            <a:pPr marL="0" marR="0" lvl="0" indent="0" algn="l" rtl="0">
              <a:lnSpc>
                <a:spcPct val="150000"/>
              </a:lnSpc>
              <a:spcBef>
                <a:spcPts val="0"/>
              </a:spcBef>
              <a:spcAft>
                <a:spcPts val="0"/>
              </a:spcAft>
              <a:buNone/>
            </a:pPr>
            <a:endParaRPr sz="1800" b="0" i="0" u="none" strike="noStrike" cap="none">
              <a:solidFill>
                <a:schemeClr val="dk1"/>
              </a:solidFill>
              <a:latin typeface="Poppins"/>
              <a:ea typeface="Poppins"/>
              <a:cs typeface="Poppins"/>
              <a:sym typeface="Poppins"/>
            </a:endParaRPr>
          </a:p>
        </p:txBody>
      </p:sp>
      <p:pic>
        <p:nvPicPr>
          <p:cNvPr id="200" name="Google Shape;200;p83"/>
          <p:cNvPicPr preferRelativeResize="0"/>
          <p:nvPr/>
        </p:nvPicPr>
        <p:blipFill rotWithShape="1">
          <a:blip r:embed="rId3">
            <a:alphaModFix/>
          </a:blip>
          <a:srcRect/>
          <a:stretch/>
        </p:blipFill>
        <p:spPr>
          <a:xfrm>
            <a:off x="11397370" y="6335563"/>
            <a:ext cx="719605" cy="471588"/>
          </a:xfrm>
          <a:prstGeom prst="rect">
            <a:avLst/>
          </a:prstGeom>
          <a:noFill/>
          <a:ln>
            <a:noFill/>
          </a:ln>
        </p:spPr>
      </p:pic>
    </p:spTree>
    <p:extLst>
      <p:ext uri="{BB962C8B-B14F-4D97-AF65-F5344CB8AC3E}">
        <p14:creationId xmlns:p14="http://schemas.microsoft.com/office/powerpoint/2010/main" val="1223262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84"/>
          <p:cNvSpPr/>
          <p:nvPr/>
        </p:nvSpPr>
        <p:spPr>
          <a:xfrm>
            <a:off x="163830" y="74295"/>
            <a:ext cx="7113568" cy="7078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de-DE" sz="4000" b="1" i="0" u="none" strike="noStrike" cap="none">
                <a:solidFill>
                  <a:schemeClr val="lt1"/>
                </a:solidFill>
                <a:latin typeface="Poppins"/>
                <a:ea typeface="Poppins"/>
                <a:cs typeface="Poppins"/>
                <a:sym typeface="Poppins"/>
              </a:rPr>
              <a:t>Landing Page</a:t>
            </a:r>
            <a:endParaRPr sz="2000" b="1" i="0" u="none" strike="noStrike" cap="none">
              <a:solidFill>
                <a:schemeClr val="lt1"/>
              </a:solidFill>
              <a:latin typeface="Poppins"/>
              <a:ea typeface="Poppins"/>
              <a:cs typeface="Poppins"/>
              <a:sym typeface="Poppins"/>
            </a:endParaRPr>
          </a:p>
        </p:txBody>
      </p:sp>
      <p:sp>
        <p:nvSpPr>
          <p:cNvPr id="206" name="Google Shape;206;p84"/>
          <p:cNvSpPr/>
          <p:nvPr/>
        </p:nvSpPr>
        <p:spPr>
          <a:xfrm>
            <a:off x="-1" y="984702"/>
            <a:ext cx="6903721"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de-DE" sz="1600" b="1" i="0" u="none" strike="noStrike" cap="none">
                <a:solidFill>
                  <a:schemeClr val="lt1"/>
                </a:solidFill>
                <a:latin typeface="Poppins"/>
                <a:ea typeface="Poppins"/>
                <a:cs typeface="Poppins"/>
                <a:sym typeface="Poppins"/>
              </a:rPr>
              <a:t>Besteht ein Bedarf und existiert eine Zahlungsbereitschaft?</a:t>
            </a:r>
            <a:endParaRPr sz="1400" b="0" i="0" u="none" strike="noStrike" cap="none">
              <a:solidFill>
                <a:srgbClr val="000000"/>
              </a:solidFill>
              <a:latin typeface="Arial"/>
              <a:ea typeface="Arial"/>
              <a:cs typeface="Arial"/>
              <a:sym typeface="Arial"/>
            </a:endParaRPr>
          </a:p>
        </p:txBody>
      </p:sp>
      <p:sp>
        <p:nvSpPr>
          <p:cNvPr id="207" name="Google Shape;207;p84"/>
          <p:cNvSpPr/>
          <p:nvPr/>
        </p:nvSpPr>
        <p:spPr>
          <a:xfrm>
            <a:off x="-2" y="972242"/>
            <a:ext cx="2625215" cy="437405"/>
          </a:xfrm>
          <a:prstGeom prst="rect">
            <a:avLst/>
          </a:prstGeom>
          <a:solidFill>
            <a:srgbClr val="5EB130"/>
          </a:solidFill>
          <a:ln w="12700" cap="flat" cmpd="sng">
            <a:solidFill>
              <a:srgbClr val="5EB13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8" name="Google Shape;208;p84"/>
          <p:cNvSpPr/>
          <p:nvPr/>
        </p:nvSpPr>
        <p:spPr>
          <a:xfrm>
            <a:off x="79526" y="990889"/>
            <a:ext cx="830677"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2000" b="1" i="0" u="none" strike="noStrike" cap="none">
                <a:solidFill>
                  <a:schemeClr val="lt1"/>
                </a:solidFill>
                <a:latin typeface="Poppins"/>
                <a:ea typeface="Poppins"/>
                <a:cs typeface="Poppins"/>
                <a:sym typeface="Poppins"/>
              </a:rPr>
              <a:t>Preis</a:t>
            </a:r>
            <a:endParaRPr sz="2000" b="0" i="0" u="none" strike="noStrike" cap="none">
              <a:solidFill>
                <a:srgbClr val="000000"/>
              </a:solidFill>
              <a:latin typeface="Arial"/>
              <a:ea typeface="Arial"/>
              <a:cs typeface="Arial"/>
              <a:sym typeface="Arial"/>
            </a:endParaRPr>
          </a:p>
        </p:txBody>
      </p:sp>
      <p:sp>
        <p:nvSpPr>
          <p:cNvPr id="209" name="Google Shape;209;p84"/>
          <p:cNvSpPr/>
          <p:nvPr/>
        </p:nvSpPr>
        <p:spPr>
          <a:xfrm>
            <a:off x="555233" y="1868259"/>
            <a:ext cx="10083270" cy="2169784"/>
          </a:xfrm>
          <a:prstGeom prst="rect">
            <a:avLst/>
          </a:prstGeom>
          <a:noFill/>
          <a:ln>
            <a:noFill/>
          </a:ln>
        </p:spPr>
        <p:txBody>
          <a:bodyPr spcFirstLastPara="1" wrap="square" lIns="91425" tIns="45700" rIns="91425" bIns="45700" anchor="t" anchorCtr="0">
            <a:spAutoFit/>
          </a:bodyPr>
          <a:lstStyle/>
          <a:p>
            <a:pPr marL="285750" marR="0" lvl="0" indent="-285750" algn="l" rtl="0">
              <a:lnSpc>
                <a:spcPct val="150000"/>
              </a:lnSpc>
              <a:spcBef>
                <a:spcPts val="0"/>
              </a:spcBef>
              <a:spcAft>
                <a:spcPts val="0"/>
              </a:spcAft>
              <a:buClr>
                <a:srgbClr val="000000"/>
              </a:buClr>
              <a:buSzPts val="1800"/>
              <a:buFont typeface="Arial"/>
              <a:buChar char="•"/>
            </a:pPr>
            <a:r>
              <a:rPr lang="de-DE" sz="1800" b="0" i="0" u="none" strike="noStrike" cap="none">
                <a:solidFill>
                  <a:schemeClr val="dk1"/>
                </a:solidFill>
                <a:latin typeface="Poppins"/>
                <a:ea typeface="Poppins"/>
                <a:cs typeface="Poppins"/>
                <a:sym typeface="Poppins"/>
              </a:rPr>
              <a:t>Die Zahlungsbereitschaft der Kunden soll getestet werden</a:t>
            </a:r>
            <a:endParaRPr/>
          </a:p>
          <a:p>
            <a:pPr marL="285750" marR="0" lvl="0" indent="-285750" algn="l" rtl="0">
              <a:lnSpc>
                <a:spcPct val="150000"/>
              </a:lnSpc>
              <a:spcBef>
                <a:spcPts val="0"/>
              </a:spcBef>
              <a:spcAft>
                <a:spcPts val="0"/>
              </a:spcAft>
              <a:buClr>
                <a:srgbClr val="000000"/>
              </a:buClr>
              <a:buSzPts val="1800"/>
              <a:buFont typeface="Arial"/>
              <a:buChar char="•"/>
            </a:pPr>
            <a:r>
              <a:rPr lang="de-DE" sz="1800" b="0" i="0" u="none" strike="noStrike" cap="none">
                <a:solidFill>
                  <a:schemeClr val="dk1"/>
                </a:solidFill>
                <a:latin typeface="Poppins"/>
                <a:ea typeface="Poppins"/>
                <a:cs typeface="Poppins"/>
                <a:sym typeface="Poppins"/>
              </a:rPr>
              <a:t>Aus konsumpsychologischer Sicht ist es sinnvoll, Preise zu erklären und Transparenz zu schaffen: Warum wird dieser Preis verlangt? </a:t>
            </a:r>
            <a:endParaRPr/>
          </a:p>
          <a:p>
            <a:pPr marL="285750" marR="0" lvl="0" indent="-285750" algn="l" rtl="0">
              <a:lnSpc>
                <a:spcPct val="150000"/>
              </a:lnSpc>
              <a:spcBef>
                <a:spcPts val="0"/>
              </a:spcBef>
              <a:spcAft>
                <a:spcPts val="0"/>
              </a:spcAft>
              <a:buClr>
                <a:srgbClr val="000000"/>
              </a:buClr>
              <a:buSzPts val="1800"/>
              <a:buFont typeface="Arial"/>
              <a:buChar char="•"/>
            </a:pPr>
            <a:r>
              <a:rPr lang="de-DE" sz="1800" b="0" i="0" u="none" strike="noStrike" cap="none">
                <a:solidFill>
                  <a:schemeClr val="dk1"/>
                </a:solidFill>
                <a:latin typeface="Poppins"/>
                <a:ea typeface="Poppins"/>
                <a:cs typeface="Poppins"/>
                <a:sym typeface="Poppins"/>
              </a:rPr>
              <a:t>Ein Preis kann z.B. auch als Qualitätsmerkmal dienen</a:t>
            </a:r>
            <a:endParaRPr/>
          </a:p>
          <a:p>
            <a:pPr marL="0" marR="0" lvl="0" indent="0" algn="l" rtl="0">
              <a:lnSpc>
                <a:spcPct val="150000"/>
              </a:lnSpc>
              <a:spcBef>
                <a:spcPts val="0"/>
              </a:spcBef>
              <a:spcAft>
                <a:spcPts val="0"/>
              </a:spcAft>
              <a:buNone/>
            </a:pPr>
            <a:endParaRPr sz="1800" b="0" i="0" u="none" strike="noStrike" cap="none">
              <a:solidFill>
                <a:schemeClr val="dk1"/>
              </a:solidFill>
              <a:latin typeface="Poppins"/>
              <a:ea typeface="Poppins"/>
              <a:cs typeface="Poppins"/>
              <a:sym typeface="Poppins"/>
            </a:endParaRPr>
          </a:p>
        </p:txBody>
      </p:sp>
      <p:pic>
        <p:nvPicPr>
          <p:cNvPr id="210" name="Google Shape;210;p84"/>
          <p:cNvPicPr preferRelativeResize="0"/>
          <p:nvPr/>
        </p:nvPicPr>
        <p:blipFill rotWithShape="1">
          <a:blip r:embed="rId3">
            <a:alphaModFix/>
          </a:blip>
          <a:srcRect/>
          <a:stretch/>
        </p:blipFill>
        <p:spPr>
          <a:xfrm>
            <a:off x="11397370" y="6335563"/>
            <a:ext cx="719605" cy="471588"/>
          </a:xfrm>
          <a:prstGeom prst="rect">
            <a:avLst/>
          </a:prstGeom>
          <a:noFill/>
          <a:ln>
            <a:noFill/>
          </a:ln>
        </p:spPr>
      </p:pic>
    </p:spTree>
    <p:extLst>
      <p:ext uri="{BB962C8B-B14F-4D97-AF65-F5344CB8AC3E}">
        <p14:creationId xmlns:p14="http://schemas.microsoft.com/office/powerpoint/2010/main" val="6977973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85"/>
          <p:cNvSpPr/>
          <p:nvPr/>
        </p:nvSpPr>
        <p:spPr>
          <a:xfrm>
            <a:off x="163830" y="74295"/>
            <a:ext cx="7113568" cy="7078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de-DE" sz="4000" b="1" i="0" u="none" strike="noStrike" cap="none">
                <a:solidFill>
                  <a:schemeClr val="lt1"/>
                </a:solidFill>
                <a:latin typeface="Poppins"/>
                <a:ea typeface="Poppins"/>
                <a:cs typeface="Poppins"/>
                <a:sym typeface="Poppins"/>
              </a:rPr>
              <a:t>Landing Page</a:t>
            </a:r>
            <a:endParaRPr sz="2000" b="1" i="0" u="none" strike="noStrike" cap="none">
              <a:solidFill>
                <a:schemeClr val="lt1"/>
              </a:solidFill>
              <a:latin typeface="Poppins"/>
              <a:ea typeface="Poppins"/>
              <a:cs typeface="Poppins"/>
              <a:sym typeface="Poppins"/>
            </a:endParaRPr>
          </a:p>
        </p:txBody>
      </p:sp>
      <p:sp>
        <p:nvSpPr>
          <p:cNvPr id="216" name="Google Shape;216;p85"/>
          <p:cNvSpPr/>
          <p:nvPr/>
        </p:nvSpPr>
        <p:spPr>
          <a:xfrm>
            <a:off x="-1" y="984702"/>
            <a:ext cx="6903721"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de-DE" sz="1600" b="1" i="0" u="none" strike="noStrike" cap="none">
                <a:solidFill>
                  <a:schemeClr val="lt1"/>
                </a:solidFill>
                <a:latin typeface="Poppins"/>
                <a:ea typeface="Poppins"/>
                <a:cs typeface="Poppins"/>
                <a:sym typeface="Poppins"/>
              </a:rPr>
              <a:t>Besteht ein Bedarf und existiert eine Zahlungsbereitschaft?</a:t>
            </a:r>
            <a:endParaRPr sz="1400" b="0" i="0" u="none" strike="noStrike" cap="none">
              <a:solidFill>
                <a:srgbClr val="000000"/>
              </a:solidFill>
              <a:latin typeface="Arial"/>
              <a:ea typeface="Arial"/>
              <a:cs typeface="Arial"/>
              <a:sym typeface="Arial"/>
            </a:endParaRPr>
          </a:p>
        </p:txBody>
      </p:sp>
      <p:sp>
        <p:nvSpPr>
          <p:cNvPr id="217" name="Google Shape;217;p85"/>
          <p:cNvSpPr/>
          <p:nvPr/>
        </p:nvSpPr>
        <p:spPr>
          <a:xfrm>
            <a:off x="-2" y="972242"/>
            <a:ext cx="2625215" cy="437405"/>
          </a:xfrm>
          <a:prstGeom prst="rect">
            <a:avLst/>
          </a:prstGeom>
          <a:solidFill>
            <a:srgbClr val="5EB130"/>
          </a:solidFill>
          <a:ln w="12700" cap="flat" cmpd="sng">
            <a:solidFill>
              <a:srgbClr val="5EB13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18" name="Google Shape;218;p85"/>
          <p:cNvSpPr/>
          <p:nvPr/>
        </p:nvSpPr>
        <p:spPr>
          <a:xfrm>
            <a:off x="79526" y="990889"/>
            <a:ext cx="2132315"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2000" b="1" i="0" u="none" strike="noStrike" cap="none">
                <a:solidFill>
                  <a:schemeClr val="lt1"/>
                </a:solidFill>
                <a:latin typeface="Poppins"/>
                <a:ea typeface="Poppins"/>
                <a:cs typeface="Poppins"/>
                <a:sym typeface="Poppins"/>
              </a:rPr>
              <a:t>Call-to-Action</a:t>
            </a:r>
            <a:endParaRPr sz="2000" b="0" i="0" u="none" strike="noStrike" cap="none">
              <a:solidFill>
                <a:srgbClr val="000000"/>
              </a:solidFill>
              <a:latin typeface="Arial"/>
              <a:ea typeface="Arial"/>
              <a:cs typeface="Arial"/>
              <a:sym typeface="Arial"/>
            </a:endParaRPr>
          </a:p>
        </p:txBody>
      </p:sp>
      <p:sp>
        <p:nvSpPr>
          <p:cNvPr id="219" name="Google Shape;219;p85"/>
          <p:cNvSpPr/>
          <p:nvPr/>
        </p:nvSpPr>
        <p:spPr>
          <a:xfrm>
            <a:off x="555233" y="1868259"/>
            <a:ext cx="10083270" cy="2169784"/>
          </a:xfrm>
          <a:prstGeom prst="rect">
            <a:avLst/>
          </a:prstGeom>
          <a:noFill/>
          <a:ln>
            <a:noFill/>
          </a:ln>
        </p:spPr>
        <p:txBody>
          <a:bodyPr spcFirstLastPara="1" wrap="square" lIns="91425" tIns="45700" rIns="91425" bIns="45700" anchor="t" anchorCtr="0">
            <a:spAutoFit/>
          </a:bodyPr>
          <a:lstStyle/>
          <a:p>
            <a:pPr marL="285750" marR="0" lvl="0" indent="-285750" algn="l" rtl="0">
              <a:lnSpc>
                <a:spcPct val="150000"/>
              </a:lnSpc>
              <a:spcBef>
                <a:spcPts val="0"/>
              </a:spcBef>
              <a:spcAft>
                <a:spcPts val="0"/>
              </a:spcAft>
              <a:buClr>
                <a:srgbClr val="000000"/>
              </a:buClr>
              <a:buSzPts val="1800"/>
              <a:buFont typeface="Arial"/>
              <a:buChar char="•"/>
            </a:pPr>
            <a:r>
              <a:rPr lang="de-DE" sz="1800" b="0" i="0" u="none" strike="noStrike" cap="none">
                <a:solidFill>
                  <a:schemeClr val="dk1"/>
                </a:solidFill>
                <a:latin typeface="Poppins"/>
                <a:ea typeface="Poppins"/>
                <a:cs typeface="Poppins"/>
                <a:sym typeface="Poppins"/>
              </a:rPr>
              <a:t>Handlungsaufforderungen nehmen den Nutzer an die Hand und zeigen ihm eine Handlung auf</a:t>
            </a:r>
            <a:endParaRPr/>
          </a:p>
          <a:p>
            <a:pPr marL="285750" marR="0" lvl="0" indent="-285750" algn="l" rtl="0">
              <a:lnSpc>
                <a:spcPct val="150000"/>
              </a:lnSpc>
              <a:spcBef>
                <a:spcPts val="0"/>
              </a:spcBef>
              <a:spcAft>
                <a:spcPts val="0"/>
              </a:spcAft>
              <a:buClr>
                <a:srgbClr val="000000"/>
              </a:buClr>
              <a:buSzPts val="1800"/>
              <a:buFont typeface="Arial"/>
              <a:buChar char="•"/>
            </a:pPr>
            <a:r>
              <a:rPr lang="de-DE" sz="1800" b="0" i="0" u="none" strike="noStrike" cap="none">
                <a:solidFill>
                  <a:schemeClr val="dk1"/>
                </a:solidFill>
                <a:latin typeface="Poppins"/>
                <a:ea typeface="Poppins"/>
                <a:cs typeface="Poppins"/>
                <a:sym typeface="Poppins"/>
              </a:rPr>
              <a:t>Eine einladende Beschriftung passend zur Call-to-Action ist zwingend erforderlich (siehe Beispiel von Netflix)</a:t>
            </a:r>
            <a:endParaRPr/>
          </a:p>
          <a:p>
            <a:pPr marL="0" marR="0" lvl="0" indent="0" algn="l" rtl="0">
              <a:lnSpc>
                <a:spcPct val="150000"/>
              </a:lnSpc>
              <a:spcBef>
                <a:spcPts val="0"/>
              </a:spcBef>
              <a:spcAft>
                <a:spcPts val="0"/>
              </a:spcAft>
              <a:buNone/>
            </a:pPr>
            <a:endParaRPr sz="1800" b="0" i="0" u="none" strike="noStrike" cap="none">
              <a:solidFill>
                <a:schemeClr val="dk1"/>
              </a:solidFill>
              <a:latin typeface="Poppins"/>
              <a:ea typeface="Poppins"/>
              <a:cs typeface="Poppins"/>
              <a:sym typeface="Poppins"/>
            </a:endParaRPr>
          </a:p>
        </p:txBody>
      </p:sp>
      <p:pic>
        <p:nvPicPr>
          <p:cNvPr id="220" name="Google Shape;220;p85"/>
          <p:cNvPicPr preferRelativeResize="0"/>
          <p:nvPr/>
        </p:nvPicPr>
        <p:blipFill rotWithShape="1">
          <a:blip r:embed="rId3">
            <a:alphaModFix/>
          </a:blip>
          <a:srcRect/>
          <a:stretch/>
        </p:blipFill>
        <p:spPr>
          <a:xfrm>
            <a:off x="11397370" y="6335563"/>
            <a:ext cx="719605" cy="471588"/>
          </a:xfrm>
          <a:prstGeom prst="rect">
            <a:avLst/>
          </a:prstGeom>
          <a:noFill/>
          <a:ln>
            <a:noFill/>
          </a:ln>
        </p:spPr>
      </p:pic>
      <p:pic>
        <p:nvPicPr>
          <p:cNvPr id="221" name="Google Shape;221;p85" descr="CTA: Call to Action formulieren und gestalten – business-wissen.de"/>
          <p:cNvPicPr preferRelativeResize="0"/>
          <p:nvPr/>
        </p:nvPicPr>
        <p:blipFill rotWithShape="1">
          <a:blip r:embed="rId4">
            <a:alphaModFix/>
          </a:blip>
          <a:srcRect/>
          <a:stretch/>
        </p:blipFill>
        <p:spPr>
          <a:xfrm>
            <a:off x="5017707" y="3393843"/>
            <a:ext cx="5348581" cy="2941720"/>
          </a:xfrm>
          <a:prstGeom prst="rect">
            <a:avLst/>
          </a:prstGeom>
          <a:noFill/>
          <a:ln>
            <a:noFill/>
          </a:ln>
        </p:spPr>
      </p:pic>
      <p:cxnSp>
        <p:nvCxnSpPr>
          <p:cNvPr id="222" name="Google Shape;222;p85"/>
          <p:cNvCxnSpPr>
            <a:stCxn id="223" idx="3"/>
          </p:cNvCxnSpPr>
          <p:nvPr/>
        </p:nvCxnSpPr>
        <p:spPr>
          <a:xfrm>
            <a:off x="4158005" y="5921660"/>
            <a:ext cx="1880700" cy="9600"/>
          </a:xfrm>
          <a:prstGeom prst="straightConnector1">
            <a:avLst/>
          </a:prstGeom>
          <a:noFill/>
          <a:ln w="9525" cap="flat" cmpd="sng">
            <a:solidFill>
              <a:srgbClr val="FF0000"/>
            </a:solidFill>
            <a:prstDash val="solid"/>
            <a:round/>
            <a:headEnd type="none" w="sm" len="sm"/>
            <a:tailEnd type="triangle" w="med" len="med"/>
          </a:ln>
        </p:spPr>
      </p:cxnSp>
      <p:sp>
        <p:nvSpPr>
          <p:cNvPr id="223" name="Google Shape;223;p85"/>
          <p:cNvSpPr/>
          <p:nvPr/>
        </p:nvSpPr>
        <p:spPr>
          <a:xfrm>
            <a:off x="2625213" y="5767771"/>
            <a:ext cx="1532792"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1400" b="0" i="0" u="none" strike="noStrike" cap="none">
                <a:solidFill>
                  <a:schemeClr val="dk1"/>
                </a:solidFill>
                <a:latin typeface="Poppins"/>
                <a:ea typeface="Poppins"/>
                <a:cs typeface="Poppins"/>
                <a:sym typeface="Poppins"/>
              </a:rPr>
              <a:t>Call-to-Action </a:t>
            </a:r>
            <a:endParaRPr sz="1400" b="0" i="0" u="none" strike="noStrike" cap="none">
              <a:solidFill>
                <a:srgbClr val="000000"/>
              </a:solidFill>
              <a:latin typeface="Arial"/>
              <a:ea typeface="Arial"/>
              <a:cs typeface="Arial"/>
              <a:sym typeface="Arial"/>
            </a:endParaRPr>
          </a:p>
        </p:txBody>
      </p:sp>
      <p:cxnSp>
        <p:nvCxnSpPr>
          <p:cNvPr id="224" name="Google Shape;224;p85"/>
          <p:cNvCxnSpPr/>
          <p:nvPr/>
        </p:nvCxnSpPr>
        <p:spPr>
          <a:xfrm>
            <a:off x="4165219" y="5254078"/>
            <a:ext cx="1704975" cy="9526"/>
          </a:xfrm>
          <a:prstGeom prst="straightConnector1">
            <a:avLst/>
          </a:prstGeom>
          <a:noFill/>
          <a:ln w="9525" cap="flat" cmpd="sng">
            <a:solidFill>
              <a:srgbClr val="FF0000"/>
            </a:solidFill>
            <a:prstDash val="solid"/>
            <a:round/>
            <a:headEnd type="none" w="sm" len="sm"/>
            <a:tailEnd type="triangle" w="med" len="med"/>
          </a:ln>
        </p:spPr>
      </p:cxnSp>
      <p:sp>
        <p:nvSpPr>
          <p:cNvPr id="225" name="Google Shape;225;p85"/>
          <p:cNvSpPr/>
          <p:nvPr/>
        </p:nvSpPr>
        <p:spPr>
          <a:xfrm>
            <a:off x="1757187" y="4946288"/>
            <a:ext cx="2408032"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de-DE" sz="1400" b="0" i="0" u="none" strike="noStrike" cap="none">
                <a:solidFill>
                  <a:schemeClr val="dk1"/>
                </a:solidFill>
                <a:latin typeface="Poppins"/>
                <a:ea typeface="Poppins"/>
                <a:cs typeface="Poppins"/>
                <a:sym typeface="Poppins"/>
              </a:rPr>
              <a:t>Einladende und erklärende Beschriftung </a:t>
            </a:r>
            <a:endParaRPr sz="1400" b="0" i="0" u="none" strike="noStrike" cap="none">
              <a:solidFill>
                <a:srgbClr val="000000"/>
              </a:solidFill>
              <a:latin typeface="Arial"/>
              <a:ea typeface="Arial"/>
              <a:cs typeface="Arial"/>
              <a:sym typeface="Arial"/>
            </a:endParaRPr>
          </a:p>
        </p:txBody>
      </p:sp>
      <p:cxnSp>
        <p:nvCxnSpPr>
          <p:cNvPr id="226" name="Google Shape;226;p85"/>
          <p:cNvCxnSpPr/>
          <p:nvPr/>
        </p:nvCxnSpPr>
        <p:spPr>
          <a:xfrm rot="10800000" flipH="1">
            <a:off x="4165219" y="4801926"/>
            <a:ext cx="1883156" cy="452152"/>
          </a:xfrm>
          <a:prstGeom prst="straightConnector1">
            <a:avLst/>
          </a:prstGeom>
          <a:noFill/>
          <a:ln w="9525" cap="flat" cmpd="sng">
            <a:solidFill>
              <a:srgbClr val="FF0000"/>
            </a:solidFill>
            <a:prstDash val="solid"/>
            <a:round/>
            <a:headEnd type="none" w="sm" len="sm"/>
            <a:tailEnd type="triangle" w="med" len="med"/>
          </a:ln>
        </p:spPr>
      </p:cxnSp>
    </p:spTree>
    <p:extLst>
      <p:ext uri="{BB962C8B-B14F-4D97-AF65-F5344CB8AC3E}">
        <p14:creationId xmlns:p14="http://schemas.microsoft.com/office/powerpoint/2010/main" val="34043947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pic>
        <p:nvPicPr>
          <p:cNvPr id="87" name="Google Shape;87;p40"/>
          <p:cNvPicPr preferRelativeResize="0"/>
          <p:nvPr/>
        </p:nvPicPr>
        <p:blipFill rotWithShape="1">
          <a:blip r:embed="rId3">
            <a:alphaModFix/>
          </a:blip>
          <a:srcRect/>
          <a:stretch/>
        </p:blipFill>
        <p:spPr>
          <a:xfrm>
            <a:off x="11397370" y="6335563"/>
            <a:ext cx="719605" cy="471588"/>
          </a:xfrm>
          <a:prstGeom prst="rect">
            <a:avLst/>
          </a:prstGeom>
          <a:noFill/>
          <a:ln>
            <a:noFill/>
          </a:ln>
        </p:spPr>
      </p:pic>
      <p:sp>
        <p:nvSpPr>
          <p:cNvPr id="88" name="Google Shape;88;p40"/>
          <p:cNvSpPr/>
          <p:nvPr/>
        </p:nvSpPr>
        <p:spPr>
          <a:xfrm>
            <a:off x="99293" y="83665"/>
            <a:ext cx="7113568" cy="7078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de-DE" sz="4000" b="1" i="0" u="none" strike="noStrike" cap="none">
                <a:solidFill>
                  <a:schemeClr val="lt1"/>
                </a:solidFill>
                <a:latin typeface="Poppins"/>
                <a:ea typeface="Poppins"/>
                <a:cs typeface="Poppins"/>
                <a:sym typeface="Poppins"/>
              </a:rPr>
              <a:t>Einführung</a:t>
            </a:r>
            <a:endParaRPr sz="2000" b="1" i="0" u="none" strike="noStrike" cap="none">
              <a:solidFill>
                <a:schemeClr val="lt1"/>
              </a:solidFill>
              <a:latin typeface="Poppins"/>
              <a:ea typeface="Poppins"/>
              <a:cs typeface="Poppins"/>
              <a:sym typeface="Poppins"/>
            </a:endParaRPr>
          </a:p>
        </p:txBody>
      </p:sp>
      <p:grpSp>
        <p:nvGrpSpPr>
          <p:cNvPr id="89" name="Google Shape;89;p40"/>
          <p:cNvGrpSpPr/>
          <p:nvPr/>
        </p:nvGrpSpPr>
        <p:grpSpPr>
          <a:xfrm>
            <a:off x="1558661" y="2217144"/>
            <a:ext cx="9121596" cy="3947639"/>
            <a:chOff x="3119" y="0"/>
            <a:chExt cx="9121596" cy="3947639"/>
          </a:xfrm>
        </p:grpSpPr>
        <p:sp>
          <p:nvSpPr>
            <p:cNvPr id="90" name="Google Shape;90;p40"/>
            <p:cNvSpPr/>
            <p:nvPr/>
          </p:nvSpPr>
          <p:spPr>
            <a:xfrm>
              <a:off x="536009" y="0"/>
              <a:ext cx="7758660" cy="3947639"/>
            </a:xfrm>
            <a:prstGeom prst="rightArrow">
              <a:avLst>
                <a:gd name="adj1" fmla="val 50000"/>
                <a:gd name="adj2" fmla="val 50000"/>
              </a:avLst>
            </a:prstGeom>
            <a:solidFill>
              <a:srgbClr val="E1E1E1">
                <a:alpha val="29803"/>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40"/>
            <p:cNvSpPr/>
            <p:nvPr/>
          </p:nvSpPr>
          <p:spPr>
            <a:xfrm>
              <a:off x="3119" y="1184291"/>
              <a:ext cx="2027021" cy="1579055"/>
            </a:xfrm>
            <a:prstGeom prst="roundRect">
              <a:avLst>
                <a:gd name="adj" fmla="val 16667"/>
              </a:avLst>
            </a:prstGeom>
            <a:solidFill>
              <a:srgbClr val="E1EFD8"/>
            </a:solidFill>
            <a:ln w="25400" cap="flat" cmpd="sng">
              <a:solidFill>
                <a:srgbClr val="C4E0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40"/>
            <p:cNvSpPr txBox="1"/>
            <p:nvPr/>
          </p:nvSpPr>
          <p:spPr>
            <a:xfrm>
              <a:off x="80202" y="1261374"/>
              <a:ext cx="1872855" cy="1424889"/>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None/>
              </a:pPr>
              <a:r>
                <a:rPr lang="de-DE" sz="2000" b="0" i="0" u="none" strike="noStrike" cap="none">
                  <a:solidFill>
                    <a:schemeClr val="lt1"/>
                  </a:solidFill>
                  <a:latin typeface="Poppins"/>
                  <a:ea typeface="Poppins"/>
                  <a:cs typeface="Poppins"/>
                  <a:sym typeface="Poppins"/>
                </a:rPr>
                <a:t>Customer-Problem-Fit</a:t>
              </a:r>
              <a:endParaRPr sz="2000" b="0" i="0" u="none" strike="noStrike" cap="none">
                <a:solidFill>
                  <a:schemeClr val="lt1"/>
                </a:solidFill>
                <a:latin typeface="Poppins"/>
                <a:ea typeface="Poppins"/>
                <a:cs typeface="Poppins"/>
                <a:sym typeface="Poppins"/>
              </a:endParaRPr>
            </a:p>
          </p:txBody>
        </p:sp>
        <p:sp>
          <p:nvSpPr>
            <p:cNvPr id="93" name="Google Shape;93;p40"/>
            <p:cNvSpPr/>
            <p:nvPr/>
          </p:nvSpPr>
          <p:spPr>
            <a:xfrm>
              <a:off x="2367978" y="1184291"/>
              <a:ext cx="2027021" cy="1579055"/>
            </a:xfrm>
            <a:prstGeom prst="roundRect">
              <a:avLst>
                <a:gd name="adj" fmla="val 16667"/>
              </a:avLst>
            </a:prstGeom>
            <a:solidFill>
              <a:srgbClr val="E1EFD8"/>
            </a:solidFill>
            <a:ln w="25400" cap="flat" cmpd="sng">
              <a:solidFill>
                <a:srgbClr val="C4E0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40"/>
            <p:cNvSpPr txBox="1"/>
            <p:nvPr/>
          </p:nvSpPr>
          <p:spPr>
            <a:xfrm>
              <a:off x="2445061" y="1261374"/>
              <a:ext cx="1872855" cy="1424889"/>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None/>
              </a:pPr>
              <a:r>
                <a:rPr lang="de-DE" sz="2000" b="0" i="0" u="none" strike="noStrike" cap="none">
                  <a:solidFill>
                    <a:schemeClr val="lt1"/>
                  </a:solidFill>
                  <a:latin typeface="Poppins"/>
                  <a:ea typeface="Poppins"/>
                  <a:cs typeface="Poppins"/>
                  <a:sym typeface="Poppins"/>
                </a:rPr>
                <a:t>Problem-Solution-Fit</a:t>
              </a:r>
              <a:endParaRPr sz="2000" b="0" i="0" u="none" strike="noStrike" cap="none">
                <a:solidFill>
                  <a:schemeClr val="lt1"/>
                </a:solidFill>
                <a:latin typeface="Poppins"/>
                <a:ea typeface="Poppins"/>
                <a:cs typeface="Poppins"/>
                <a:sym typeface="Poppins"/>
              </a:endParaRPr>
            </a:p>
          </p:txBody>
        </p:sp>
        <p:sp>
          <p:nvSpPr>
            <p:cNvPr id="95" name="Google Shape;95;p40"/>
            <p:cNvSpPr/>
            <p:nvPr/>
          </p:nvSpPr>
          <p:spPr>
            <a:xfrm>
              <a:off x="4732836" y="1184291"/>
              <a:ext cx="2027021" cy="1579055"/>
            </a:xfrm>
            <a:prstGeom prst="roundRect">
              <a:avLst>
                <a:gd name="adj" fmla="val 16667"/>
              </a:avLst>
            </a:prstGeom>
            <a:solidFill>
              <a:schemeClr val="lt1"/>
            </a:solidFill>
            <a:ln w="25400" cap="flat" cmpd="sng">
              <a:solidFill>
                <a:srgbClr val="9595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40"/>
            <p:cNvSpPr txBox="1"/>
            <p:nvPr/>
          </p:nvSpPr>
          <p:spPr>
            <a:xfrm>
              <a:off x="4809919" y="1261374"/>
              <a:ext cx="1872855" cy="1424889"/>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None/>
              </a:pPr>
              <a:r>
                <a:rPr lang="de-DE" sz="2000" b="0" i="0" u="none" strike="noStrike" cap="none">
                  <a:solidFill>
                    <a:schemeClr val="lt1"/>
                  </a:solidFill>
                  <a:latin typeface="Poppins"/>
                  <a:ea typeface="Poppins"/>
                  <a:cs typeface="Poppins"/>
                  <a:sym typeface="Poppins"/>
                </a:rPr>
                <a:t>Product-Market-Fit</a:t>
              </a:r>
              <a:endParaRPr sz="2000" b="0" i="0" u="none" strike="noStrike" cap="none">
                <a:solidFill>
                  <a:schemeClr val="lt1"/>
                </a:solidFill>
                <a:latin typeface="Poppins"/>
                <a:ea typeface="Poppins"/>
                <a:cs typeface="Poppins"/>
                <a:sym typeface="Poppins"/>
              </a:endParaRPr>
            </a:p>
          </p:txBody>
        </p:sp>
        <p:sp>
          <p:nvSpPr>
            <p:cNvPr id="97" name="Google Shape;97;p40"/>
            <p:cNvSpPr/>
            <p:nvPr/>
          </p:nvSpPr>
          <p:spPr>
            <a:xfrm>
              <a:off x="7097694" y="1184291"/>
              <a:ext cx="2027021" cy="1579055"/>
            </a:xfrm>
            <a:prstGeom prst="roundRect">
              <a:avLst>
                <a:gd name="adj" fmla="val 16667"/>
              </a:avLst>
            </a:prstGeom>
            <a:solidFill>
              <a:schemeClr val="lt1"/>
            </a:solidFill>
            <a:ln w="25400" cap="flat" cmpd="sng">
              <a:solidFill>
                <a:srgbClr val="9595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40"/>
            <p:cNvSpPr txBox="1"/>
            <p:nvPr/>
          </p:nvSpPr>
          <p:spPr>
            <a:xfrm>
              <a:off x="7174777" y="1261374"/>
              <a:ext cx="1872855" cy="1424889"/>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None/>
              </a:pPr>
              <a:r>
                <a:rPr lang="de-DE" sz="2000" b="0" i="0" u="none" strike="noStrike" cap="none">
                  <a:solidFill>
                    <a:schemeClr val="lt1"/>
                  </a:solidFill>
                  <a:latin typeface="Poppins"/>
                  <a:ea typeface="Poppins"/>
                  <a:cs typeface="Poppins"/>
                  <a:sym typeface="Poppins"/>
                </a:rPr>
                <a:t>Business Plan</a:t>
              </a:r>
              <a:endParaRPr sz="2000" b="0" i="0" u="none" strike="noStrike" cap="none">
                <a:solidFill>
                  <a:schemeClr val="lt1"/>
                </a:solidFill>
                <a:latin typeface="Poppins"/>
                <a:ea typeface="Poppins"/>
                <a:cs typeface="Poppins"/>
                <a:sym typeface="Poppins"/>
              </a:endParaRPr>
            </a:p>
          </p:txBody>
        </p:sp>
      </p:grpSp>
      <p:sp>
        <p:nvSpPr>
          <p:cNvPr id="99" name="Google Shape;99;p40"/>
          <p:cNvSpPr txBox="1"/>
          <p:nvPr/>
        </p:nvSpPr>
        <p:spPr>
          <a:xfrm>
            <a:off x="3844927" y="2183514"/>
            <a:ext cx="2132838" cy="955061"/>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de-DE" sz="1400" b="0" i="0" u="none" strike="noStrike" cap="none">
                <a:solidFill>
                  <a:schemeClr val="dk1"/>
                </a:solidFill>
                <a:latin typeface="Arial"/>
                <a:ea typeface="Arial"/>
                <a:cs typeface="Arial"/>
                <a:sym typeface="Arial"/>
              </a:rPr>
              <a:t>Löst die angedachte Lösung das Problem der Kunden und ist dieser </a:t>
            </a:r>
            <a:r>
              <a:rPr lang="de-DE" sz="1400" b="1" i="0" u="none" strike="noStrike" cap="none">
                <a:solidFill>
                  <a:schemeClr val="dk1"/>
                </a:solidFill>
                <a:latin typeface="Arial"/>
                <a:ea typeface="Arial"/>
                <a:cs typeface="Arial"/>
                <a:sym typeface="Arial"/>
              </a:rPr>
              <a:t>bereit dafür zu zahlen?</a:t>
            </a:r>
            <a:endParaRPr sz="1400" b="1" i="0" u="none" strike="noStrike" cap="none">
              <a:solidFill>
                <a:schemeClr val="dk1"/>
              </a:solidFill>
              <a:latin typeface="Arial"/>
              <a:ea typeface="Arial"/>
              <a:cs typeface="Arial"/>
              <a:sym typeface="Arial"/>
            </a:endParaRPr>
          </a:p>
        </p:txBody>
      </p:sp>
      <p:sp>
        <p:nvSpPr>
          <p:cNvPr id="100" name="Google Shape;100;p40"/>
          <p:cNvSpPr txBox="1"/>
          <p:nvPr/>
        </p:nvSpPr>
        <p:spPr>
          <a:xfrm>
            <a:off x="199736" y="1507494"/>
            <a:ext cx="2004000" cy="378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de-DE" sz="1400" b="1" i="0" u="none" strike="noStrike" cap="none">
                <a:solidFill>
                  <a:schemeClr val="dk1"/>
                </a:solidFill>
                <a:latin typeface="Arial"/>
                <a:ea typeface="Arial"/>
                <a:cs typeface="Arial"/>
                <a:sym typeface="Arial"/>
              </a:rPr>
              <a:t>Schlüsselfragen:</a:t>
            </a:r>
            <a:endParaRPr sz="1400" b="1" i="0" u="none" strike="noStrike" cap="none">
              <a:solidFill>
                <a:schemeClr val="dk1"/>
              </a:solidFill>
              <a:latin typeface="Arial"/>
              <a:ea typeface="Arial"/>
              <a:cs typeface="Arial"/>
              <a:sym typeface="Arial"/>
            </a:endParaRPr>
          </a:p>
        </p:txBody>
      </p:sp>
      <p:sp>
        <p:nvSpPr>
          <p:cNvPr id="101" name="Google Shape;101;p40"/>
          <p:cNvSpPr txBox="1"/>
          <p:nvPr/>
        </p:nvSpPr>
        <p:spPr>
          <a:xfrm>
            <a:off x="6298201" y="2217144"/>
            <a:ext cx="1971964" cy="108436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de-DE" sz="1400" b="0" i="0" u="none" strike="noStrike" cap="none">
                <a:solidFill>
                  <a:srgbClr val="A5A5A5"/>
                </a:solidFill>
                <a:latin typeface="Arial"/>
                <a:ea typeface="Arial"/>
                <a:cs typeface="Arial"/>
                <a:sym typeface="Arial"/>
              </a:rPr>
              <a:t>Habe ich ein </a:t>
            </a:r>
            <a:r>
              <a:rPr lang="de-DE" sz="1400" b="1" i="0" u="none" strike="noStrike" cap="none">
                <a:solidFill>
                  <a:srgbClr val="A5A5A5"/>
                </a:solidFill>
                <a:latin typeface="Arial"/>
                <a:ea typeface="Arial"/>
                <a:cs typeface="Arial"/>
                <a:sym typeface="Arial"/>
              </a:rPr>
              <a:t>Produkt entwickelt</a:t>
            </a:r>
            <a:r>
              <a:rPr lang="de-DE" sz="1400" b="0" i="0" u="none" strike="noStrike" cap="none">
                <a:solidFill>
                  <a:srgbClr val="A5A5A5"/>
                </a:solidFill>
                <a:latin typeface="Arial"/>
                <a:ea typeface="Arial"/>
                <a:cs typeface="Arial"/>
                <a:sym typeface="Arial"/>
              </a:rPr>
              <a:t>, was meine Kunden wirklich wollen?</a:t>
            </a:r>
            <a:endParaRPr sz="1400" b="0" i="0" u="none" strike="noStrike" cap="none">
              <a:solidFill>
                <a:srgbClr val="A5A5A5"/>
              </a:solidFill>
              <a:latin typeface="Arial"/>
              <a:ea typeface="Arial"/>
              <a:cs typeface="Arial"/>
              <a:sym typeface="Arial"/>
            </a:endParaRPr>
          </a:p>
        </p:txBody>
      </p:sp>
      <p:sp>
        <p:nvSpPr>
          <p:cNvPr id="102" name="Google Shape;102;p40"/>
          <p:cNvSpPr txBox="1"/>
          <p:nvPr/>
        </p:nvSpPr>
        <p:spPr>
          <a:xfrm>
            <a:off x="8711414" y="2203775"/>
            <a:ext cx="1971964" cy="108436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de-DE" sz="1400" b="0" i="0" u="none" strike="noStrike" cap="none">
                <a:solidFill>
                  <a:srgbClr val="A5A5A5"/>
                </a:solidFill>
                <a:latin typeface="Arial"/>
                <a:ea typeface="Arial"/>
                <a:cs typeface="Arial"/>
                <a:sym typeface="Arial"/>
              </a:rPr>
              <a:t>Habe ich ein pofitables und </a:t>
            </a:r>
            <a:r>
              <a:rPr lang="de-DE" sz="1400" b="1" i="0" u="none" strike="noStrike" cap="none">
                <a:solidFill>
                  <a:srgbClr val="A5A5A5"/>
                </a:solidFill>
                <a:latin typeface="Arial"/>
                <a:ea typeface="Arial"/>
                <a:cs typeface="Arial"/>
                <a:sym typeface="Arial"/>
              </a:rPr>
              <a:t>skalierbares Geschäftsmodell</a:t>
            </a:r>
            <a:r>
              <a:rPr lang="de-DE" sz="1400" b="0" i="0" u="none" strike="noStrike" cap="none">
                <a:solidFill>
                  <a:srgbClr val="A5A5A5"/>
                </a:solidFill>
                <a:latin typeface="Arial"/>
                <a:ea typeface="Arial"/>
                <a:cs typeface="Arial"/>
                <a:sym typeface="Arial"/>
              </a:rPr>
              <a:t>?</a:t>
            </a:r>
            <a:endParaRPr sz="1400" b="0" i="0" u="none" strike="noStrike" cap="none">
              <a:solidFill>
                <a:srgbClr val="A5A5A5"/>
              </a:solidFill>
              <a:latin typeface="Arial"/>
              <a:ea typeface="Arial"/>
              <a:cs typeface="Arial"/>
              <a:sym typeface="Arial"/>
            </a:endParaRPr>
          </a:p>
        </p:txBody>
      </p:sp>
      <p:sp>
        <p:nvSpPr>
          <p:cNvPr id="103" name="Google Shape;103;p40"/>
          <p:cNvSpPr txBox="1"/>
          <p:nvPr/>
        </p:nvSpPr>
        <p:spPr>
          <a:xfrm>
            <a:off x="1399678" y="2183514"/>
            <a:ext cx="2004000" cy="975322"/>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de-DE" sz="1400" b="0" i="0" u="none" strike="noStrike" cap="none">
                <a:solidFill>
                  <a:srgbClr val="A5A5A5"/>
                </a:solidFill>
                <a:latin typeface="Arial"/>
                <a:ea typeface="Arial"/>
                <a:cs typeface="Arial"/>
                <a:sym typeface="Arial"/>
              </a:rPr>
              <a:t>Wurde eine </a:t>
            </a:r>
            <a:r>
              <a:rPr lang="de-DE" sz="1400" b="1" i="0" u="none" strike="noStrike" cap="none">
                <a:solidFill>
                  <a:srgbClr val="A5A5A5"/>
                </a:solidFill>
                <a:latin typeface="Arial"/>
                <a:ea typeface="Arial"/>
                <a:cs typeface="Arial"/>
                <a:sym typeface="Arial"/>
              </a:rPr>
              <a:t>attraktive Kundengruppe </a:t>
            </a:r>
            <a:r>
              <a:rPr lang="de-DE" sz="1400" b="0" i="0" u="none" strike="noStrike" cap="none">
                <a:solidFill>
                  <a:srgbClr val="A5A5A5"/>
                </a:solidFill>
                <a:latin typeface="Arial"/>
                <a:ea typeface="Arial"/>
                <a:cs typeface="Arial"/>
                <a:sym typeface="Arial"/>
              </a:rPr>
              <a:t>mit einem </a:t>
            </a:r>
            <a:r>
              <a:rPr lang="de-DE" sz="1400" b="1" i="0" u="none" strike="noStrike" cap="none">
                <a:solidFill>
                  <a:srgbClr val="A5A5A5"/>
                </a:solidFill>
                <a:latin typeface="Arial"/>
                <a:ea typeface="Arial"/>
                <a:cs typeface="Arial"/>
                <a:sym typeface="Arial"/>
              </a:rPr>
              <a:t>relevanten Problem </a:t>
            </a:r>
            <a:r>
              <a:rPr lang="de-DE" sz="1400" b="0" i="0" u="none" strike="noStrike" cap="none">
                <a:solidFill>
                  <a:srgbClr val="A5A5A5"/>
                </a:solidFill>
                <a:latin typeface="Arial"/>
                <a:ea typeface="Arial"/>
                <a:cs typeface="Arial"/>
                <a:sym typeface="Arial"/>
              </a:rPr>
              <a:t>identifiziert?</a:t>
            </a:r>
            <a:endParaRPr sz="1400" b="0" i="0" u="none" strike="noStrike" cap="none">
              <a:solidFill>
                <a:srgbClr val="A5A5A5"/>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86"/>
          <p:cNvSpPr/>
          <p:nvPr/>
        </p:nvSpPr>
        <p:spPr>
          <a:xfrm>
            <a:off x="163830" y="74295"/>
            <a:ext cx="7113568" cy="7078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de-DE" sz="4000" b="1" i="0" u="none" strike="noStrike" cap="none">
                <a:solidFill>
                  <a:schemeClr val="lt1"/>
                </a:solidFill>
                <a:latin typeface="Poppins"/>
                <a:ea typeface="Poppins"/>
                <a:cs typeface="Poppins"/>
                <a:sym typeface="Poppins"/>
              </a:rPr>
              <a:t>Landing Page</a:t>
            </a:r>
            <a:endParaRPr sz="2000" b="1" i="0" u="none" strike="noStrike" cap="none">
              <a:solidFill>
                <a:schemeClr val="lt1"/>
              </a:solidFill>
              <a:latin typeface="Poppins"/>
              <a:ea typeface="Poppins"/>
              <a:cs typeface="Poppins"/>
              <a:sym typeface="Poppins"/>
            </a:endParaRPr>
          </a:p>
        </p:txBody>
      </p:sp>
      <p:sp>
        <p:nvSpPr>
          <p:cNvPr id="232" name="Google Shape;232;p86"/>
          <p:cNvSpPr/>
          <p:nvPr/>
        </p:nvSpPr>
        <p:spPr>
          <a:xfrm>
            <a:off x="-1" y="984702"/>
            <a:ext cx="6903721"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de-DE" sz="1600" b="1" i="0" u="none" strike="noStrike" cap="none">
                <a:solidFill>
                  <a:schemeClr val="lt1"/>
                </a:solidFill>
                <a:latin typeface="Poppins"/>
                <a:ea typeface="Poppins"/>
                <a:cs typeface="Poppins"/>
                <a:sym typeface="Poppins"/>
              </a:rPr>
              <a:t>Besteht ein Bedarf und existiert eine Zahlungsbereitschaft?</a:t>
            </a:r>
            <a:endParaRPr sz="1400" b="0" i="0" u="none" strike="noStrike" cap="none">
              <a:solidFill>
                <a:srgbClr val="000000"/>
              </a:solidFill>
              <a:latin typeface="Arial"/>
              <a:ea typeface="Arial"/>
              <a:cs typeface="Arial"/>
              <a:sym typeface="Arial"/>
            </a:endParaRPr>
          </a:p>
        </p:txBody>
      </p:sp>
      <p:sp>
        <p:nvSpPr>
          <p:cNvPr id="233" name="Google Shape;233;p86"/>
          <p:cNvSpPr/>
          <p:nvPr/>
        </p:nvSpPr>
        <p:spPr>
          <a:xfrm>
            <a:off x="-2" y="972242"/>
            <a:ext cx="2625215" cy="437405"/>
          </a:xfrm>
          <a:prstGeom prst="rect">
            <a:avLst/>
          </a:prstGeom>
          <a:solidFill>
            <a:srgbClr val="5EB130"/>
          </a:solidFill>
          <a:ln w="12700" cap="flat" cmpd="sng">
            <a:solidFill>
              <a:srgbClr val="5EB13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34" name="Google Shape;234;p86"/>
          <p:cNvSpPr/>
          <p:nvPr/>
        </p:nvSpPr>
        <p:spPr>
          <a:xfrm>
            <a:off x="79526" y="990889"/>
            <a:ext cx="1822935"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2000" b="1" i="0" u="none" strike="noStrike" cap="none">
                <a:solidFill>
                  <a:schemeClr val="lt1"/>
                </a:solidFill>
                <a:latin typeface="Poppins"/>
                <a:ea typeface="Poppins"/>
                <a:cs typeface="Poppins"/>
                <a:sym typeface="Poppins"/>
              </a:rPr>
              <a:t>Reason Why</a:t>
            </a:r>
            <a:endParaRPr sz="2000" b="0" i="0" u="none" strike="noStrike" cap="none">
              <a:solidFill>
                <a:srgbClr val="000000"/>
              </a:solidFill>
              <a:latin typeface="Arial"/>
              <a:ea typeface="Arial"/>
              <a:cs typeface="Arial"/>
              <a:sym typeface="Arial"/>
            </a:endParaRPr>
          </a:p>
        </p:txBody>
      </p:sp>
      <p:sp>
        <p:nvSpPr>
          <p:cNvPr id="235" name="Google Shape;235;p86"/>
          <p:cNvSpPr/>
          <p:nvPr/>
        </p:nvSpPr>
        <p:spPr>
          <a:xfrm>
            <a:off x="583808" y="1612208"/>
            <a:ext cx="9436492" cy="1938952"/>
          </a:xfrm>
          <a:prstGeom prst="rect">
            <a:avLst/>
          </a:prstGeom>
          <a:noFill/>
          <a:ln>
            <a:noFill/>
          </a:ln>
        </p:spPr>
        <p:txBody>
          <a:bodyPr spcFirstLastPara="1" wrap="square" lIns="91425" tIns="45700" rIns="91425" bIns="45700" anchor="t" anchorCtr="0">
            <a:spAutoFit/>
          </a:bodyPr>
          <a:lstStyle/>
          <a:p>
            <a:pPr marL="285750" marR="0" lvl="0" indent="-285750" algn="l" rtl="0">
              <a:lnSpc>
                <a:spcPct val="150000"/>
              </a:lnSpc>
              <a:spcBef>
                <a:spcPts val="0"/>
              </a:spcBef>
              <a:spcAft>
                <a:spcPts val="0"/>
              </a:spcAft>
              <a:buClr>
                <a:srgbClr val="000000"/>
              </a:buClr>
              <a:buSzPts val="1600"/>
              <a:buFont typeface="Arial"/>
              <a:buChar char="•"/>
            </a:pPr>
            <a:r>
              <a:rPr lang="de-DE" sz="1600" b="0" i="0" u="none" strike="noStrike" cap="none">
                <a:solidFill>
                  <a:schemeClr val="dk1"/>
                </a:solidFill>
                <a:latin typeface="Poppins"/>
                <a:ea typeface="Poppins"/>
                <a:cs typeface="Poppins"/>
                <a:sym typeface="Poppins"/>
              </a:rPr>
              <a:t>Wichtig ist die Antwort auf eine wichtige Frage zu liefern: „Warum ist das Produkt/Dienstleistung/ etc. richtig für MICH?“</a:t>
            </a:r>
            <a:endParaRPr/>
          </a:p>
          <a:p>
            <a:pPr marL="285750" marR="0" lvl="0" indent="-285750" algn="l" rtl="0">
              <a:lnSpc>
                <a:spcPct val="150000"/>
              </a:lnSpc>
              <a:spcBef>
                <a:spcPts val="0"/>
              </a:spcBef>
              <a:spcAft>
                <a:spcPts val="0"/>
              </a:spcAft>
              <a:buClr>
                <a:srgbClr val="000000"/>
              </a:buClr>
              <a:buSzPts val="1600"/>
              <a:buFont typeface="Arial"/>
              <a:buChar char="•"/>
            </a:pPr>
            <a:r>
              <a:rPr lang="de-DE" sz="1600" b="0" i="0" u="none" strike="noStrike" cap="none">
                <a:solidFill>
                  <a:schemeClr val="dk1"/>
                </a:solidFill>
                <a:latin typeface="Poppins"/>
                <a:ea typeface="Poppins"/>
                <a:cs typeface="Poppins"/>
                <a:sym typeface="Poppins"/>
              </a:rPr>
              <a:t>Der Besucher sollte gute Gründe für die Entscheidung bekommen </a:t>
            </a:r>
            <a:endParaRPr/>
          </a:p>
          <a:p>
            <a:pPr marL="285750" marR="0" lvl="0" indent="-285750" algn="l" rtl="0">
              <a:lnSpc>
                <a:spcPct val="150000"/>
              </a:lnSpc>
              <a:spcBef>
                <a:spcPts val="0"/>
              </a:spcBef>
              <a:spcAft>
                <a:spcPts val="0"/>
              </a:spcAft>
              <a:buClr>
                <a:srgbClr val="000000"/>
              </a:buClr>
              <a:buSzPts val="1600"/>
              <a:buFont typeface="Arial"/>
              <a:buChar char="•"/>
            </a:pPr>
            <a:r>
              <a:rPr lang="de-DE" sz="1600" b="0" i="0" u="none" strike="noStrike" cap="none">
                <a:solidFill>
                  <a:schemeClr val="dk1"/>
                </a:solidFill>
                <a:latin typeface="Poppins"/>
                <a:ea typeface="Poppins"/>
                <a:cs typeface="Poppins"/>
                <a:sym typeface="Poppins"/>
              </a:rPr>
              <a:t>Texte sollten gut gegliedert und lesbar sein um einen Mehrwert zu schaffen</a:t>
            </a:r>
            <a:endParaRPr/>
          </a:p>
          <a:p>
            <a:pPr marL="285750" marR="0" lvl="0" indent="-285750" algn="l" rtl="0">
              <a:lnSpc>
                <a:spcPct val="150000"/>
              </a:lnSpc>
              <a:spcBef>
                <a:spcPts val="0"/>
              </a:spcBef>
              <a:spcAft>
                <a:spcPts val="0"/>
              </a:spcAft>
              <a:buClr>
                <a:srgbClr val="000000"/>
              </a:buClr>
              <a:buSzPts val="1600"/>
              <a:buFont typeface="Arial"/>
              <a:buChar char="•"/>
            </a:pPr>
            <a:r>
              <a:rPr lang="de-DE" sz="1600" b="0" i="0" u="none" strike="noStrike" cap="none">
                <a:solidFill>
                  <a:schemeClr val="dk1"/>
                </a:solidFill>
                <a:latin typeface="Poppins"/>
                <a:ea typeface="Poppins"/>
                <a:cs typeface="Poppins"/>
                <a:sym typeface="Poppins"/>
              </a:rPr>
              <a:t>Ergänzend können Statistiken, Videos, Fotos oder Geschichten verwendet werden.</a:t>
            </a:r>
            <a:endParaRPr sz="1600" b="0" i="0" u="none" strike="noStrike" cap="none">
              <a:solidFill>
                <a:schemeClr val="dk1"/>
              </a:solidFill>
              <a:latin typeface="Poppins"/>
              <a:ea typeface="Poppins"/>
              <a:cs typeface="Poppins"/>
              <a:sym typeface="Poppins"/>
            </a:endParaRPr>
          </a:p>
        </p:txBody>
      </p:sp>
      <p:pic>
        <p:nvPicPr>
          <p:cNvPr id="236" name="Google Shape;236;p86"/>
          <p:cNvPicPr preferRelativeResize="0"/>
          <p:nvPr/>
        </p:nvPicPr>
        <p:blipFill rotWithShape="1">
          <a:blip r:embed="rId3">
            <a:alphaModFix/>
          </a:blip>
          <a:srcRect/>
          <a:stretch/>
        </p:blipFill>
        <p:spPr>
          <a:xfrm>
            <a:off x="11397370" y="6335563"/>
            <a:ext cx="719605" cy="471588"/>
          </a:xfrm>
          <a:prstGeom prst="rect">
            <a:avLst/>
          </a:prstGeom>
          <a:noFill/>
          <a:ln>
            <a:noFill/>
          </a:ln>
        </p:spPr>
      </p:pic>
      <p:pic>
        <p:nvPicPr>
          <p:cNvPr id="237" name="Google Shape;237;p86" descr="Image for post"/>
          <p:cNvPicPr preferRelativeResize="0"/>
          <p:nvPr/>
        </p:nvPicPr>
        <p:blipFill rotWithShape="1">
          <a:blip r:embed="rId4">
            <a:alphaModFix/>
          </a:blip>
          <a:srcRect/>
          <a:stretch/>
        </p:blipFill>
        <p:spPr>
          <a:xfrm>
            <a:off x="4597698" y="3638855"/>
            <a:ext cx="5359399" cy="2932502"/>
          </a:xfrm>
          <a:prstGeom prst="rect">
            <a:avLst/>
          </a:prstGeom>
          <a:noFill/>
          <a:ln>
            <a:noFill/>
          </a:ln>
        </p:spPr>
      </p:pic>
      <p:cxnSp>
        <p:nvCxnSpPr>
          <p:cNvPr id="238" name="Google Shape;238;p86"/>
          <p:cNvCxnSpPr/>
          <p:nvPr/>
        </p:nvCxnSpPr>
        <p:spPr>
          <a:xfrm>
            <a:off x="3253863" y="4345845"/>
            <a:ext cx="1704975" cy="9526"/>
          </a:xfrm>
          <a:prstGeom prst="straightConnector1">
            <a:avLst/>
          </a:prstGeom>
          <a:noFill/>
          <a:ln w="9525" cap="flat" cmpd="sng">
            <a:solidFill>
              <a:srgbClr val="FF0000"/>
            </a:solidFill>
            <a:prstDash val="solid"/>
            <a:round/>
            <a:headEnd type="none" w="sm" len="sm"/>
            <a:tailEnd type="triangle" w="med" len="med"/>
          </a:ln>
        </p:spPr>
      </p:cxnSp>
      <p:sp>
        <p:nvSpPr>
          <p:cNvPr id="239" name="Google Shape;239;p86"/>
          <p:cNvSpPr/>
          <p:nvPr/>
        </p:nvSpPr>
        <p:spPr>
          <a:xfrm>
            <a:off x="1813589" y="4119617"/>
            <a:ext cx="1388921"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de-DE" sz="1400" b="0" i="0" u="none" strike="noStrike" cap="none">
                <a:solidFill>
                  <a:schemeClr val="dk1"/>
                </a:solidFill>
                <a:latin typeface="Poppins"/>
                <a:ea typeface="Poppins"/>
                <a:cs typeface="Poppins"/>
                <a:sym typeface="Poppins"/>
              </a:rPr>
              <a:t>Reasons Why</a:t>
            </a:r>
            <a:endParaRPr sz="1400" b="0" i="0" u="none" strike="noStrike" cap="none">
              <a:solidFill>
                <a:srgbClr val="000000"/>
              </a:solidFill>
              <a:latin typeface="Arial"/>
              <a:ea typeface="Arial"/>
              <a:cs typeface="Arial"/>
              <a:sym typeface="Arial"/>
            </a:endParaRPr>
          </a:p>
        </p:txBody>
      </p:sp>
      <p:cxnSp>
        <p:nvCxnSpPr>
          <p:cNvPr id="240" name="Google Shape;240;p86"/>
          <p:cNvCxnSpPr/>
          <p:nvPr/>
        </p:nvCxnSpPr>
        <p:spPr>
          <a:xfrm>
            <a:off x="3253863" y="4355371"/>
            <a:ext cx="1975362" cy="706990"/>
          </a:xfrm>
          <a:prstGeom prst="straightConnector1">
            <a:avLst/>
          </a:prstGeom>
          <a:noFill/>
          <a:ln w="9525" cap="flat" cmpd="sng">
            <a:solidFill>
              <a:srgbClr val="FF0000"/>
            </a:solidFill>
            <a:prstDash val="solid"/>
            <a:round/>
            <a:headEnd type="none" w="sm" len="sm"/>
            <a:tailEnd type="triangle" w="med" len="med"/>
          </a:ln>
        </p:spPr>
      </p:cxnSp>
      <p:cxnSp>
        <p:nvCxnSpPr>
          <p:cNvPr id="241" name="Google Shape;241;p86"/>
          <p:cNvCxnSpPr/>
          <p:nvPr/>
        </p:nvCxnSpPr>
        <p:spPr>
          <a:xfrm>
            <a:off x="3568214" y="5581660"/>
            <a:ext cx="1704975" cy="9526"/>
          </a:xfrm>
          <a:prstGeom prst="straightConnector1">
            <a:avLst/>
          </a:prstGeom>
          <a:noFill/>
          <a:ln w="9525" cap="flat" cmpd="sng">
            <a:solidFill>
              <a:srgbClr val="FF0000"/>
            </a:solidFill>
            <a:prstDash val="solid"/>
            <a:round/>
            <a:headEnd type="none" w="sm" len="sm"/>
            <a:tailEnd type="triangle" w="med" len="med"/>
          </a:ln>
        </p:spPr>
      </p:cxnSp>
      <p:sp>
        <p:nvSpPr>
          <p:cNvPr id="242" name="Google Shape;242;p86"/>
          <p:cNvSpPr/>
          <p:nvPr/>
        </p:nvSpPr>
        <p:spPr>
          <a:xfrm>
            <a:off x="1248765" y="5427771"/>
            <a:ext cx="2362199"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de-DE" sz="1400" b="0" i="0" u="none" strike="noStrike" cap="none">
                <a:solidFill>
                  <a:schemeClr val="dk1"/>
                </a:solidFill>
                <a:latin typeface="Poppins"/>
                <a:ea typeface="Poppins"/>
                <a:cs typeface="Poppins"/>
                <a:sym typeface="Poppins"/>
              </a:rPr>
              <a:t>(erneut Call-to-Action)</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7226687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87"/>
          <p:cNvSpPr/>
          <p:nvPr/>
        </p:nvSpPr>
        <p:spPr>
          <a:xfrm>
            <a:off x="163830" y="74295"/>
            <a:ext cx="7113568" cy="7078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de-DE" sz="4000" b="1" i="0" u="none" strike="noStrike" cap="none">
                <a:solidFill>
                  <a:schemeClr val="lt1"/>
                </a:solidFill>
                <a:latin typeface="Poppins"/>
                <a:ea typeface="Poppins"/>
                <a:cs typeface="Poppins"/>
                <a:sym typeface="Poppins"/>
              </a:rPr>
              <a:t>Landing Page</a:t>
            </a:r>
            <a:endParaRPr sz="2000" b="1" i="0" u="none" strike="noStrike" cap="none">
              <a:solidFill>
                <a:schemeClr val="lt1"/>
              </a:solidFill>
              <a:latin typeface="Poppins"/>
              <a:ea typeface="Poppins"/>
              <a:cs typeface="Poppins"/>
              <a:sym typeface="Poppins"/>
            </a:endParaRPr>
          </a:p>
        </p:txBody>
      </p:sp>
      <p:sp>
        <p:nvSpPr>
          <p:cNvPr id="248" name="Google Shape;248;p87"/>
          <p:cNvSpPr/>
          <p:nvPr/>
        </p:nvSpPr>
        <p:spPr>
          <a:xfrm>
            <a:off x="-1" y="984702"/>
            <a:ext cx="6903721"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de-DE" sz="1600" b="1" i="0" u="none" strike="noStrike" cap="none">
                <a:solidFill>
                  <a:schemeClr val="lt1"/>
                </a:solidFill>
                <a:latin typeface="Poppins"/>
                <a:ea typeface="Poppins"/>
                <a:cs typeface="Poppins"/>
                <a:sym typeface="Poppins"/>
              </a:rPr>
              <a:t>Besteht ein Bedarf und existiert eine Zahlungsbereitschaft?</a:t>
            </a:r>
            <a:endParaRPr sz="1400" b="0" i="0" u="none" strike="noStrike" cap="none">
              <a:solidFill>
                <a:srgbClr val="000000"/>
              </a:solidFill>
              <a:latin typeface="Arial"/>
              <a:ea typeface="Arial"/>
              <a:cs typeface="Arial"/>
              <a:sym typeface="Arial"/>
            </a:endParaRPr>
          </a:p>
        </p:txBody>
      </p:sp>
      <p:sp>
        <p:nvSpPr>
          <p:cNvPr id="249" name="Google Shape;249;p87"/>
          <p:cNvSpPr/>
          <p:nvPr/>
        </p:nvSpPr>
        <p:spPr>
          <a:xfrm>
            <a:off x="-2" y="972242"/>
            <a:ext cx="2625215" cy="437405"/>
          </a:xfrm>
          <a:prstGeom prst="rect">
            <a:avLst/>
          </a:prstGeom>
          <a:solidFill>
            <a:srgbClr val="5EB130"/>
          </a:solidFill>
          <a:ln w="12700" cap="flat" cmpd="sng">
            <a:solidFill>
              <a:srgbClr val="5EB13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0" name="Google Shape;250;p87"/>
          <p:cNvSpPr/>
          <p:nvPr/>
        </p:nvSpPr>
        <p:spPr>
          <a:xfrm>
            <a:off x="79526" y="990889"/>
            <a:ext cx="2398413"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2000" b="1" i="0" u="none" strike="noStrike" cap="none">
                <a:solidFill>
                  <a:schemeClr val="lt1"/>
                </a:solidFill>
                <a:latin typeface="Poppins"/>
                <a:ea typeface="Poppins"/>
                <a:cs typeface="Poppins"/>
                <a:sym typeface="Poppins"/>
              </a:rPr>
              <a:t>Funktionsprinzip</a:t>
            </a:r>
            <a:endParaRPr sz="2000" b="0" i="0" u="none" strike="noStrike" cap="none">
              <a:solidFill>
                <a:srgbClr val="000000"/>
              </a:solidFill>
              <a:latin typeface="Arial"/>
              <a:ea typeface="Arial"/>
              <a:cs typeface="Arial"/>
              <a:sym typeface="Arial"/>
            </a:endParaRPr>
          </a:p>
        </p:txBody>
      </p:sp>
      <p:sp>
        <p:nvSpPr>
          <p:cNvPr id="251" name="Google Shape;251;p87"/>
          <p:cNvSpPr/>
          <p:nvPr/>
        </p:nvSpPr>
        <p:spPr>
          <a:xfrm>
            <a:off x="555233" y="1868259"/>
            <a:ext cx="10083270" cy="2169784"/>
          </a:xfrm>
          <a:prstGeom prst="rect">
            <a:avLst/>
          </a:prstGeom>
          <a:noFill/>
          <a:ln>
            <a:noFill/>
          </a:ln>
        </p:spPr>
        <p:txBody>
          <a:bodyPr spcFirstLastPara="1" wrap="square" lIns="91425" tIns="45700" rIns="91425" bIns="45700" anchor="t" anchorCtr="0">
            <a:spAutoFit/>
          </a:bodyPr>
          <a:lstStyle/>
          <a:p>
            <a:pPr marL="285750" marR="0" lvl="0" indent="-285750" algn="l" rtl="0">
              <a:lnSpc>
                <a:spcPct val="150000"/>
              </a:lnSpc>
              <a:spcBef>
                <a:spcPts val="0"/>
              </a:spcBef>
              <a:spcAft>
                <a:spcPts val="0"/>
              </a:spcAft>
              <a:buClr>
                <a:srgbClr val="000000"/>
              </a:buClr>
              <a:buSzPts val="1800"/>
              <a:buFont typeface="Arial"/>
              <a:buChar char="•"/>
            </a:pPr>
            <a:r>
              <a:rPr lang="de-DE" sz="1800" b="0" i="0" u="none" strike="noStrike" cap="none">
                <a:solidFill>
                  <a:schemeClr val="dk1"/>
                </a:solidFill>
                <a:latin typeface="Poppins"/>
                <a:ea typeface="Poppins"/>
                <a:cs typeface="Poppins"/>
                <a:sym typeface="Poppins"/>
              </a:rPr>
              <a:t>Erklärt kurz und knapp wie euer Produkt funktioniert</a:t>
            </a:r>
            <a:endParaRPr/>
          </a:p>
          <a:p>
            <a:pPr marL="285750" marR="0" lvl="0" indent="-285750" algn="l" rtl="0">
              <a:lnSpc>
                <a:spcPct val="150000"/>
              </a:lnSpc>
              <a:spcBef>
                <a:spcPts val="0"/>
              </a:spcBef>
              <a:spcAft>
                <a:spcPts val="0"/>
              </a:spcAft>
              <a:buClr>
                <a:srgbClr val="000000"/>
              </a:buClr>
              <a:buSzPts val="1800"/>
              <a:buFont typeface="Arial"/>
              <a:buChar char="•"/>
            </a:pPr>
            <a:r>
              <a:rPr lang="de-DE" sz="1800" b="0" i="0" u="none" strike="noStrike" cap="none">
                <a:solidFill>
                  <a:schemeClr val="dk1"/>
                </a:solidFill>
                <a:latin typeface="Poppins"/>
                <a:ea typeface="Poppins"/>
                <a:cs typeface="Poppins"/>
                <a:sym typeface="Poppins"/>
              </a:rPr>
              <a:t>Versucht Fachbegriffe und technische Details zu vermeiden</a:t>
            </a:r>
            <a:endParaRPr/>
          </a:p>
          <a:p>
            <a:pPr marL="285750" marR="0" lvl="0" indent="-285750" algn="l" rtl="0">
              <a:lnSpc>
                <a:spcPct val="150000"/>
              </a:lnSpc>
              <a:spcBef>
                <a:spcPts val="0"/>
              </a:spcBef>
              <a:spcAft>
                <a:spcPts val="0"/>
              </a:spcAft>
              <a:buClr>
                <a:srgbClr val="000000"/>
              </a:buClr>
              <a:buSzPts val="1800"/>
              <a:buFont typeface="Arial"/>
              <a:buChar char="•"/>
            </a:pPr>
            <a:r>
              <a:rPr lang="de-DE" sz="1800" b="0" i="0" u="none" strike="noStrike" cap="none">
                <a:solidFill>
                  <a:schemeClr val="dk1"/>
                </a:solidFill>
                <a:latin typeface="Poppins"/>
                <a:ea typeface="Poppins"/>
                <a:cs typeface="Poppins"/>
                <a:sym typeface="Poppins"/>
              </a:rPr>
              <a:t>Kleine Prozess-Schritte oder kurze Erklär-Videos sind hierbei immer hilfreich. Das Prinzip zu visualisieren, nimmt die Komplexität und macht die Dinge einfach verständlich</a:t>
            </a:r>
            <a:r>
              <a:rPr lang="de-DE" sz="1400" b="0" i="0" u="none" strike="noStrike" cap="none">
                <a:solidFill>
                  <a:srgbClr val="000000"/>
                </a:solidFill>
                <a:latin typeface="Arial"/>
                <a:ea typeface="Arial"/>
                <a:cs typeface="Arial"/>
                <a:sym typeface="Arial"/>
              </a:rPr>
              <a:t>. </a:t>
            </a:r>
            <a:endParaRPr sz="1800" b="0" i="0" u="none" strike="noStrike" cap="none">
              <a:solidFill>
                <a:schemeClr val="dk1"/>
              </a:solidFill>
              <a:latin typeface="Poppins"/>
              <a:ea typeface="Poppins"/>
              <a:cs typeface="Poppins"/>
              <a:sym typeface="Poppins"/>
            </a:endParaRPr>
          </a:p>
        </p:txBody>
      </p:sp>
      <p:pic>
        <p:nvPicPr>
          <p:cNvPr id="252" name="Google Shape;252;p87"/>
          <p:cNvPicPr preferRelativeResize="0"/>
          <p:nvPr/>
        </p:nvPicPr>
        <p:blipFill rotWithShape="1">
          <a:blip r:embed="rId3">
            <a:alphaModFix/>
          </a:blip>
          <a:srcRect/>
          <a:stretch/>
        </p:blipFill>
        <p:spPr>
          <a:xfrm>
            <a:off x="11397370" y="6335563"/>
            <a:ext cx="719605" cy="471588"/>
          </a:xfrm>
          <a:prstGeom prst="rect">
            <a:avLst/>
          </a:prstGeom>
          <a:noFill/>
          <a:ln>
            <a:noFill/>
          </a:ln>
        </p:spPr>
      </p:pic>
    </p:spTree>
    <p:extLst>
      <p:ext uri="{BB962C8B-B14F-4D97-AF65-F5344CB8AC3E}">
        <p14:creationId xmlns:p14="http://schemas.microsoft.com/office/powerpoint/2010/main" val="13565077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88"/>
          <p:cNvSpPr/>
          <p:nvPr/>
        </p:nvSpPr>
        <p:spPr>
          <a:xfrm>
            <a:off x="163830" y="74295"/>
            <a:ext cx="7113568" cy="7078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de-DE" sz="4000" b="1" i="0" u="none" strike="noStrike" cap="none">
                <a:solidFill>
                  <a:schemeClr val="lt1"/>
                </a:solidFill>
                <a:latin typeface="Poppins"/>
                <a:ea typeface="Poppins"/>
                <a:cs typeface="Poppins"/>
                <a:sym typeface="Poppins"/>
              </a:rPr>
              <a:t>Landing Page</a:t>
            </a:r>
            <a:endParaRPr sz="2000" b="1" i="0" u="none" strike="noStrike" cap="none">
              <a:solidFill>
                <a:schemeClr val="lt1"/>
              </a:solidFill>
              <a:latin typeface="Poppins"/>
              <a:ea typeface="Poppins"/>
              <a:cs typeface="Poppins"/>
              <a:sym typeface="Poppins"/>
            </a:endParaRPr>
          </a:p>
        </p:txBody>
      </p:sp>
      <p:sp>
        <p:nvSpPr>
          <p:cNvPr id="258" name="Google Shape;258;p88"/>
          <p:cNvSpPr/>
          <p:nvPr/>
        </p:nvSpPr>
        <p:spPr>
          <a:xfrm>
            <a:off x="-1" y="984702"/>
            <a:ext cx="6903721"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de-DE" sz="1600" b="1" i="0" u="none" strike="noStrike" cap="none">
                <a:solidFill>
                  <a:schemeClr val="lt1"/>
                </a:solidFill>
                <a:latin typeface="Poppins"/>
                <a:ea typeface="Poppins"/>
                <a:cs typeface="Poppins"/>
                <a:sym typeface="Poppins"/>
              </a:rPr>
              <a:t>Besteht ein Bedarf und existiert eine Zahlungsbereitschaft?</a:t>
            </a:r>
            <a:endParaRPr sz="1400" b="0" i="0" u="none" strike="noStrike" cap="none">
              <a:solidFill>
                <a:srgbClr val="000000"/>
              </a:solidFill>
              <a:latin typeface="Arial"/>
              <a:ea typeface="Arial"/>
              <a:cs typeface="Arial"/>
              <a:sym typeface="Arial"/>
            </a:endParaRPr>
          </a:p>
        </p:txBody>
      </p:sp>
      <p:sp>
        <p:nvSpPr>
          <p:cNvPr id="259" name="Google Shape;259;p88"/>
          <p:cNvSpPr/>
          <p:nvPr/>
        </p:nvSpPr>
        <p:spPr>
          <a:xfrm>
            <a:off x="-2" y="972242"/>
            <a:ext cx="2625215" cy="437405"/>
          </a:xfrm>
          <a:prstGeom prst="rect">
            <a:avLst/>
          </a:prstGeom>
          <a:solidFill>
            <a:srgbClr val="5EB130"/>
          </a:solidFill>
          <a:ln w="12700" cap="flat" cmpd="sng">
            <a:solidFill>
              <a:srgbClr val="5EB13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60" name="Google Shape;260;p88"/>
          <p:cNvSpPr/>
          <p:nvPr/>
        </p:nvSpPr>
        <p:spPr>
          <a:xfrm>
            <a:off x="79526" y="990889"/>
            <a:ext cx="2159566"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2000" b="1" i="0" u="none" strike="noStrike" cap="none">
                <a:solidFill>
                  <a:schemeClr val="lt1"/>
                </a:solidFill>
                <a:latin typeface="Poppins"/>
                <a:ea typeface="Poppins"/>
                <a:cs typeface="Poppins"/>
                <a:sym typeface="Poppins"/>
              </a:rPr>
              <a:t>Trust Elemente</a:t>
            </a:r>
            <a:endParaRPr sz="2000" b="0" i="0" u="none" strike="noStrike" cap="none">
              <a:solidFill>
                <a:srgbClr val="000000"/>
              </a:solidFill>
              <a:latin typeface="Arial"/>
              <a:ea typeface="Arial"/>
              <a:cs typeface="Arial"/>
              <a:sym typeface="Arial"/>
            </a:endParaRPr>
          </a:p>
        </p:txBody>
      </p:sp>
      <p:sp>
        <p:nvSpPr>
          <p:cNvPr id="261" name="Google Shape;261;p88"/>
          <p:cNvSpPr/>
          <p:nvPr/>
        </p:nvSpPr>
        <p:spPr>
          <a:xfrm>
            <a:off x="555232" y="1868259"/>
            <a:ext cx="10474717" cy="1754286"/>
          </a:xfrm>
          <a:prstGeom prst="rect">
            <a:avLst/>
          </a:prstGeom>
          <a:noFill/>
          <a:ln>
            <a:noFill/>
          </a:ln>
        </p:spPr>
        <p:txBody>
          <a:bodyPr spcFirstLastPara="1" wrap="square" lIns="91425" tIns="45700" rIns="91425" bIns="45700" anchor="t" anchorCtr="0">
            <a:spAutoFit/>
          </a:bodyPr>
          <a:lstStyle/>
          <a:p>
            <a:pPr marL="285750" marR="0" lvl="0" indent="-285750" algn="l" rtl="0">
              <a:lnSpc>
                <a:spcPct val="150000"/>
              </a:lnSpc>
              <a:spcBef>
                <a:spcPts val="0"/>
              </a:spcBef>
              <a:spcAft>
                <a:spcPts val="0"/>
              </a:spcAft>
              <a:buClr>
                <a:srgbClr val="000000"/>
              </a:buClr>
              <a:buSzPts val="1800"/>
              <a:buFont typeface="Arial"/>
              <a:buChar char="•"/>
            </a:pPr>
            <a:r>
              <a:rPr lang="de-DE" sz="1800" b="0" i="0" u="none" strike="noStrike" cap="none">
                <a:solidFill>
                  <a:schemeClr val="dk1"/>
                </a:solidFill>
                <a:latin typeface="Poppins"/>
                <a:ea typeface="Poppins"/>
                <a:cs typeface="Poppins"/>
                <a:sym typeface="Poppins"/>
              </a:rPr>
              <a:t>Da der Besucher euer Unternehme nicht kennt, müssen externe Signale gesendet werden, welche Vertrauen signalisieren</a:t>
            </a:r>
            <a:endParaRPr/>
          </a:p>
          <a:p>
            <a:pPr marL="285750" marR="0" lvl="0" indent="-285750" algn="l" rtl="0">
              <a:lnSpc>
                <a:spcPct val="150000"/>
              </a:lnSpc>
              <a:spcBef>
                <a:spcPts val="0"/>
              </a:spcBef>
              <a:spcAft>
                <a:spcPts val="0"/>
              </a:spcAft>
              <a:buClr>
                <a:srgbClr val="000000"/>
              </a:buClr>
              <a:buSzPts val="1800"/>
              <a:buFont typeface="Arial"/>
              <a:buChar char="•"/>
            </a:pPr>
            <a:r>
              <a:rPr lang="de-DE" sz="1800" b="0" i="0" u="none" strike="noStrike" cap="none">
                <a:solidFill>
                  <a:schemeClr val="dk1"/>
                </a:solidFill>
                <a:latin typeface="Poppins"/>
                <a:ea typeface="Poppins"/>
                <a:cs typeface="Poppins"/>
                <a:sym typeface="Poppins"/>
              </a:rPr>
              <a:t>z.B. Siegel, bekannte Marken, Zertifikate, Social-Media Elemente, Vorstellung des Teams</a:t>
            </a:r>
            <a:endParaRPr/>
          </a:p>
          <a:p>
            <a:pPr marL="285750" marR="0" lvl="0" indent="-285750" algn="l" rtl="0">
              <a:lnSpc>
                <a:spcPct val="150000"/>
              </a:lnSpc>
              <a:spcBef>
                <a:spcPts val="0"/>
              </a:spcBef>
              <a:spcAft>
                <a:spcPts val="0"/>
              </a:spcAft>
              <a:buClr>
                <a:srgbClr val="000000"/>
              </a:buClr>
              <a:buSzPts val="1800"/>
              <a:buFont typeface="Arial"/>
              <a:buChar char="•"/>
            </a:pPr>
            <a:r>
              <a:rPr lang="de-DE" sz="1800" b="0" i="0" u="none" strike="noStrike" cap="none">
                <a:solidFill>
                  <a:schemeClr val="dk1"/>
                </a:solidFill>
                <a:latin typeface="Poppins"/>
                <a:ea typeface="Poppins"/>
                <a:cs typeface="Poppins"/>
                <a:sym typeface="Poppins"/>
              </a:rPr>
              <a:t>Ein professionelles Design und ein simpler Aufbau sind ebenfalls vertrauensfördernd</a:t>
            </a:r>
            <a:endParaRPr sz="1800" b="0" i="0" u="none" strike="noStrike" cap="none">
              <a:solidFill>
                <a:schemeClr val="dk1"/>
              </a:solidFill>
              <a:latin typeface="Poppins"/>
              <a:ea typeface="Poppins"/>
              <a:cs typeface="Poppins"/>
              <a:sym typeface="Poppins"/>
            </a:endParaRPr>
          </a:p>
        </p:txBody>
      </p:sp>
      <p:pic>
        <p:nvPicPr>
          <p:cNvPr id="262" name="Google Shape;262;p88"/>
          <p:cNvPicPr preferRelativeResize="0"/>
          <p:nvPr/>
        </p:nvPicPr>
        <p:blipFill rotWithShape="1">
          <a:blip r:embed="rId3">
            <a:alphaModFix/>
          </a:blip>
          <a:srcRect/>
          <a:stretch/>
        </p:blipFill>
        <p:spPr>
          <a:xfrm>
            <a:off x="11397370" y="6335563"/>
            <a:ext cx="719605" cy="471588"/>
          </a:xfrm>
          <a:prstGeom prst="rect">
            <a:avLst/>
          </a:prstGeom>
          <a:noFill/>
          <a:ln>
            <a:noFill/>
          </a:ln>
        </p:spPr>
      </p:pic>
    </p:spTree>
    <p:extLst>
      <p:ext uri="{BB962C8B-B14F-4D97-AF65-F5344CB8AC3E}">
        <p14:creationId xmlns:p14="http://schemas.microsoft.com/office/powerpoint/2010/main" val="25316142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82"/>
          <p:cNvSpPr/>
          <p:nvPr/>
        </p:nvSpPr>
        <p:spPr>
          <a:xfrm>
            <a:off x="0" y="0"/>
            <a:ext cx="12191999" cy="6858000"/>
          </a:xfrm>
          <a:prstGeom prst="rect">
            <a:avLst/>
          </a:prstGeom>
          <a:solidFill>
            <a:srgbClr val="5EB13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190" name="Google Shape;190;p82"/>
          <p:cNvSpPr/>
          <p:nvPr/>
        </p:nvSpPr>
        <p:spPr>
          <a:xfrm>
            <a:off x="3444586" y="3013522"/>
            <a:ext cx="5302826" cy="83095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de-DE" sz="4800" b="1" i="0" u="none" strike="noStrike" cap="none">
                <a:solidFill>
                  <a:schemeClr val="lt1"/>
                </a:solidFill>
                <a:latin typeface="Poppins"/>
                <a:ea typeface="Poppins"/>
                <a:cs typeface="Poppins"/>
                <a:sym typeface="Poppins"/>
              </a:rPr>
              <a:t>Good Practices</a:t>
            </a:r>
            <a:endParaRPr sz="2800" b="1" i="0" u="none" strike="noStrike" cap="none">
              <a:solidFill>
                <a:schemeClr val="lt1"/>
              </a:solidFill>
              <a:latin typeface="Poppins"/>
              <a:ea typeface="Poppins"/>
              <a:cs typeface="Poppins"/>
              <a:sym typeface="Poppins"/>
            </a:endParaRPr>
          </a:p>
        </p:txBody>
      </p:sp>
      <p:pic>
        <p:nvPicPr>
          <p:cNvPr id="191" name="Google Shape;191;p82" descr="Ein Bild, das Zeichnung enthält.&#10;&#10;Automatisch generierte Beschreibung"/>
          <p:cNvPicPr preferRelativeResize="0"/>
          <p:nvPr/>
        </p:nvPicPr>
        <p:blipFill rotWithShape="1">
          <a:blip r:embed="rId3">
            <a:alphaModFix/>
          </a:blip>
          <a:srcRect t="19054" b="9945"/>
          <a:stretch/>
        </p:blipFill>
        <p:spPr>
          <a:xfrm>
            <a:off x="9760185" y="5400338"/>
            <a:ext cx="2165116" cy="107398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83"/>
          <p:cNvSpPr/>
          <p:nvPr/>
        </p:nvSpPr>
        <p:spPr>
          <a:xfrm>
            <a:off x="163830" y="74295"/>
            <a:ext cx="7113568" cy="7078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de-DE" sz="4000" b="1" i="0" u="none" strike="noStrike" cap="none">
                <a:solidFill>
                  <a:schemeClr val="lt1"/>
                </a:solidFill>
                <a:latin typeface="Poppins"/>
                <a:ea typeface="Poppins"/>
                <a:cs typeface="Poppins"/>
                <a:sym typeface="Poppins"/>
              </a:rPr>
              <a:t>Good Practices</a:t>
            </a:r>
            <a:endParaRPr sz="2000" b="1" i="0" u="none" strike="noStrike" cap="none">
              <a:solidFill>
                <a:schemeClr val="lt1"/>
              </a:solidFill>
              <a:latin typeface="Poppins"/>
              <a:ea typeface="Poppins"/>
              <a:cs typeface="Poppins"/>
              <a:sym typeface="Poppins"/>
            </a:endParaRPr>
          </a:p>
        </p:txBody>
      </p:sp>
      <p:sp>
        <p:nvSpPr>
          <p:cNvPr id="197" name="Google Shape;197;p83"/>
          <p:cNvSpPr/>
          <p:nvPr/>
        </p:nvSpPr>
        <p:spPr>
          <a:xfrm>
            <a:off x="-1" y="984702"/>
            <a:ext cx="6903721"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de-DE" sz="1600" b="1" i="0" u="none" strike="noStrike" cap="none">
                <a:solidFill>
                  <a:schemeClr val="lt1"/>
                </a:solidFill>
                <a:latin typeface="Poppins"/>
                <a:ea typeface="Poppins"/>
                <a:cs typeface="Poppins"/>
                <a:sym typeface="Poppins"/>
              </a:rPr>
              <a:t>Besteht ein Bedarf und existiert eine Zahlungsbereitschaft?</a:t>
            </a:r>
            <a:endParaRPr sz="1400" b="0" i="0" u="none" strike="noStrike" cap="none">
              <a:solidFill>
                <a:srgbClr val="000000"/>
              </a:solidFill>
              <a:latin typeface="Arial"/>
              <a:ea typeface="Arial"/>
              <a:cs typeface="Arial"/>
              <a:sym typeface="Arial"/>
            </a:endParaRPr>
          </a:p>
        </p:txBody>
      </p:sp>
      <p:pic>
        <p:nvPicPr>
          <p:cNvPr id="198" name="Google Shape;198;p83"/>
          <p:cNvPicPr preferRelativeResize="0"/>
          <p:nvPr/>
        </p:nvPicPr>
        <p:blipFill rotWithShape="1">
          <a:blip r:embed="rId3">
            <a:alphaModFix/>
          </a:blip>
          <a:srcRect/>
          <a:stretch/>
        </p:blipFill>
        <p:spPr>
          <a:xfrm>
            <a:off x="11397370" y="6335563"/>
            <a:ext cx="719605" cy="471588"/>
          </a:xfrm>
          <a:prstGeom prst="rect">
            <a:avLst/>
          </a:prstGeom>
          <a:noFill/>
          <a:ln>
            <a:noFill/>
          </a:ln>
        </p:spPr>
      </p:pic>
      <p:sp>
        <p:nvSpPr>
          <p:cNvPr id="199" name="Google Shape;199;p83"/>
          <p:cNvSpPr/>
          <p:nvPr/>
        </p:nvSpPr>
        <p:spPr>
          <a:xfrm>
            <a:off x="163830" y="6455683"/>
            <a:ext cx="1608133" cy="2462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1000" b="0" i="0" u="none" strike="noStrike" cap="none">
                <a:solidFill>
                  <a:srgbClr val="000000"/>
                </a:solidFill>
                <a:latin typeface="Arial"/>
                <a:ea typeface="Arial"/>
                <a:cs typeface="Arial"/>
                <a:sym typeface="Arial"/>
              </a:rPr>
              <a:t>Quelle: https://buffer.com</a:t>
            </a:r>
            <a:endParaRPr sz="1000" b="0" i="0" u="none" strike="noStrike" cap="none">
              <a:solidFill>
                <a:srgbClr val="000000"/>
              </a:solidFill>
              <a:latin typeface="Arial"/>
              <a:ea typeface="Arial"/>
              <a:cs typeface="Arial"/>
              <a:sym typeface="Arial"/>
            </a:endParaRPr>
          </a:p>
        </p:txBody>
      </p:sp>
      <p:pic>
        <p:nvPicPr>
          <p:cNvPr id="200" name="Google Shape;200;p83" descr="Top 5 Successful MVP Cases and 10 Lessons You Can Learn from Them"/>
          <p:cNvPicPr preferRelativeResize="0"/>
          <p:nvPr/>
        </p:nvPicPr>
        <p:blipFill rotWithShape="1">
          <a:blip r:embed="rId4">
            <a:alphaModFix/>
          </a:blip>
          <a:srcRect l="9812" r="12584"/>
          <a:stretch/>
        </p:blipFill>
        <p:spPr>
          <a:xfrm>
            <a:off x="2445494" y="1003022"/>
            <a:ext cx="3991897" cy="5717202"/>
          </a:xfrm>
          <a:prstGeom prst="rect">
            <a:avLst/>
          </a:prstGeom>
          <a:noFill/>
          <a:ln>
            <a:noFill/>
          </a:ln>
        </p:spPr>
      </p:pic>
      <p:pic>
        <p:nvPicPr>
          <p:cNvPr id="201" name="Google Shape;201;p83" descr="How You Can Use Landing Pages to Validate Your Product Idea"/>
          <p:cNvPicPr preferRelativeResize="0"/>
          <p:nvPr/>
        </p:nvPicPr>
        <p:blipFill rotWithShape="1">
          <a:blip r:embed="rId5">
            <a:alphaModFix/>
          </a:blip>
          <a:srcRect l="12068" r="15814" b="4161"/>
          <a:stretch/>
        </p:blipFill>
        <p:spPr>
          <a:xfrm>
            <a:off x="6731942" y="986167"/>
            <a:ext cx="4748981" cy="5349396"/>
          </a:xfrm>
          <a:prstGeom prst="rect">
            <a:avLst/>
          </a:prstGeom>
          <a:noFill/>
          <a:ln>
            <a:noFill/>
          </a:ln>
        </p:spPr>
      </p:pic>
      <p:sp>
        <p:nvSpPr>
          <p:cNvPr id="202" name="Google Shape;202;p83"/>
          <p:cNvSpPr/>
          <p:nvPr/>
        </p:nvSpPr>
        <p:spPr>
          <a:xfrm>
            <a:off x="163830" y="1003022"/>
            <a:ext cx="1608133"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de-DE" sz="2800" b="1" i="0" u="none" strike="noStrike" cap="none">
                <a:solidFill>
                  <a:srgbClr val="5EB130"/>
                </a:solidFill>
                <a:latin typeface="Poppins"/>
                <a:ea typeface="Poppins"/>
                <a:cs typeface="Poppins"/>
                <a:sym typeface="Poppins"/>
              </a:rPr>
              <a:t>Buffer</a:t>
            </a:r>
            <a:endParaRPr sz="1400" b="1" i="0" u="none" strike="noStrike" cap="none">
              <a:solidFill>
                <a:srgbClr val="5EB130"/>
              </a:solidFill>
              <a:latin typeface="Poppins"/>
              <a:ea typeface="Poppins"/>
              <a:cs typeface="Poppins"/>
              <a:sym typeface="Poppins"/>
            </a:endParaRPr>
          </a:p>
        </p:txBody>
      </p:sp>
      <p:sp>
        <p:nvSpPr>
          <p:cNvPr id="203" name="Google Shape;203;p83"/>
          <p:cNvSpPr txBox="1"/>
          <p:nvPr/>
        </p:nvSpPr>
        <p:spPr>
          <a:xfrm>
            <a:off x="99873" y="2051058"/>
            <a:ext cx="2008856"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1400" b="1" i="0" u="none" strike="noStrike" cap="none">
                <a:solidFill>
                  <a:srgbClr val="5EB130"/>
                </a:solidFill>
                <a:latin typeface="Poppins"/>
                <a:ea typeface="Poppins"/>
                <a:cs typeface="Poppins"/>
                <a:sym typeface="Poppins"/>
              </a:rPr>
              <a:t>Nutzenversprechen</a:t>
            </a:r>
            <a:endParaRPr sz="1400" b="1" i="0" u="none" strike="noStrike" cap="none">
              <a:solidFill>
                <a:srgbClr val="5EB130"/>
              </a:solidFill>
              <a:latin typeface="Poppins"/>
              <a:ea typeface="Poppins"/>
              <a:cs typeface="Poppins"/>
              <a:sym typeface="Poppins"/>
            </a:endParaRPr>
          </a:p>
        </p:txBody>
      </p:sp>
      <p:cxnSp>
        <p:nvCxnSpPr>
          <p:cNvPr id="204" name="Google Shape;204;p83"/>
          <p:cNvCxnSpPr>
            <a:stCxn id="203" idx="3"/>
          </p:cNvCxnSpPr>
          <p:nvPr/>
        </p:nvCxnSpPr>
        <p:spPr>
          <a:xfrm>
            <a:off x="2108729" y="2204947"/>
            <a:ext cx="350700" cy="99600"/>
          </a:xfrm>
          <a:prstGeom prst="straightConnector1">
            <a:avLst/>
          </a:prstGeom>
          <a:noFill/>
          <a:ln w="25400" cap="flat" cmpd="sng">
            <a:solidFill>
              <a:schemeClr val="accent6"/>
            </a:solidFill>
            <a:prstDash val="solid"/>
            <a:round/>
            <a:headEnd type="none" w="sm" len="sm"/>
            <a:tailEnd type="none" w="sm" len="sm"/>
          </a:ln>
          <a:effectLst>
            <a:outerShdw blurRad="40000" dist="20000" dir="5400000" rotWithShape="0">
              <a:srgbClr val="000000">
                <a:alpha val="37647"/>
              </a:srgbClr>
            </a:outerShdw>
          </a:effectLst>
        </p:spPr>
      </p:cxnSp>
      <p:sp>
        <p:nvSpPr>
          <p:cNvPr id="205" name="Google Shape;205;p83"/>
          <p:cNvSpPr txBox="1"/>
          <p:nvPr/>
        </p:nvSpPr>
        <p:spPr>
          <a:xfrm>
            <a:off x="163830" y="5407606"/>
            <a:ext cx="2008856"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1400" b="1" i="0" u="none" strike="noStrike" cap="none">
                <a:solidFill>
                  <a:srgbClr val="5EB130"/>
                </a:solidFill>
                <a:latin typeface="Poppins"/>
                <a:ea typeface="Poppins"/>
                <a:cs typeface="Poppins"/>
                <a:sym typeface="Poppins"/>
              </a:rPr>
              <a:t>Call to Action: Subscribe-Button</a:t>
            </a:r>
            <a:endParaRPr sz="1400" b="1" i="0" u="none" strike="noStrike" cap="none">
              <a:solidFill>
                <a:srgbClr val="5EB130"/>
              </a:solidFill>
              <a:latin typeface="Poppins"/>
              <a:ea typeface="Poppins"/>
              <a:cs typeface="Poppins"/>
              <a:sym typeface="Poppins"/>
            </a:endParaRPr>
          </a:p>
        </p:txBody>
      </p:sp>
      <p:cxnSp>
        <p:nvCxnSpPr>
          <p:cNvPr id="206" name="Google Shape;206;p83"/>
          <p:cNvCxnSpPr/>
          <p:nvPr/>
        </p:nvCxnSpPr>
        <p:spPr>
          <a:xfrm>
            <a:off x="2108729" y="5561495"/>
            <a:ext cx="1710687" cy="0"/>
          </a:xfrm>
          <a:prstGeom prst="straightConnector1">
            <a:avLst/>
          </a:prstGeom>
          <a:noFill/>
          <a:ln w="25400" cap="flat" cmpd="sng">
            <a:solidFill>
              <a:schemeClr val="accent6"/>
            </a:solidFill>
            <a:prstDash val="solid"/>
            <a:round/>
            <a:headEnd type="none" w="sm" len="sm"/>
            <a:tailEnd type="none" w="sm" len="sm"/>
          </a:ln>
          <a:effectLst>
            <a:outerShdw blurRad="40000" dist="20000" dir="5400000" rotWithShape="0">
              <a:srgbClr val="000000">
                <a:alpha val="37647"/>
              </a:srgbClr>
            </a:outerShdw>
          </a:effectLst>
        </p:spPr>
      </p:cxnSp>
      <p:sp>
        <p:nvSpPr>
          <p:cNvPr id="207" name="Google Shape;207;p83"/>
          <p:cNvSpPr txBox="1"/>
          <p:nvPr/>
        </p:nvSpPr>
        <p:spPr>
          <a:xfrm>
            <a:off x="10831802" y="2111826"/>
            <a:ext cx="1360198"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1400" b="1" i="0" u="none" strike="noStrike" cap="none">
                <a:solidFill>
                  <a:srgbClr val="5EB130"/>
                </a:solidFill>
                <a:latin typeface="Poppins"/>
                <a:ea typeface="Poppins"/>
                <a:cs typeface="Poppins"/>
                <a:sym typeface="Poppins"/>
              </a:rPr>
              <a:t>Zahlungs-bereitschaft</a:t>
            </a:r>
            <a:endParaRPr sz="1400" b="1" i="0" u="none" strike="noStrike" cap="none">
              <a:solidFill>
                <a:srgbClr val="5EB130"/>
              </a:solidFill>
              <a:latin typeface="Poppins"/>
              <a:ea typeface="Poppins"/>
              <a:cs typeface="Poppins"/>
              <a:sym typeface="Poppins"/>
            </a:endParaRPr>
          </a:p>
        </p:txBody>
      </p:sp>
      <p:cxnSp>
        <p:nvCxnSpPr>
          <p:cNvPr id="208" name="Google Shape;208;p83"/>
          <p:cNvCxnSpPr/>
          <p:nvPr/>
        </p:nvCxnSpPr>
        <p:spPr>
          <a:xfrm rot="10800000" flipH="1">
            <a:off x="10831802" y="2694039"/>
            <a:ext cx="649121" cy="807597"/>
          </a:xfrm>
          <a:prstGeom prst="straightConnector1">
            <a:avLst/>
          </a:prstGeom>
          <a:noFill/>
          <a:ln w="25400" cap="flat" cmpd="sng">
            <a:solidFill>
              <a:schemeClr val="accent6"/>
            </a:solidFill>
            <a:prstDash val="solid"/>
            <a:round/>
            <a:headEnd type="none" w="sm" len="sm"/>
            <a:tailEnd type="none" w="sm" len="sm"/>
          </a:ln>
          <a:effectLst>
            <a:outerShdw blurRad="40000" dist="20000" dir="5400000" rotWithShape="0">
              <a:srgbClr val="000000">
                <a:alpha val="37647"/>
              </a:srgbClr>
            </a:outerShdw>
          </a:effectLst>
        </p:spPr>
      </p:cxn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84"/>
          <p:cNvSpPr/>
          <p:nvPr/>
        </p:nvSpPr>
        <p:spPr>
          <a:xfrm>
            <a:off x="163830" y="74295"/>
            <a:ext cx="7113568" cy="7078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de-DE" sz="4000" b="1" i="0" u="none" strike="noStrike" cap="none">
                <a:solidFill>
                  <a:schemeClr val="lt1"/>
                </a:solidFill>
                <a:latin typeface="Poppins"/>
                <a:ea typeface="Poppins"/>
                <a:cs typeface="Poppins"/>
                <a:sym typeface="Poppins"/>
              </a:rPr>
              <a:t>Good Practices</a:t>
            </a:r>
            <a:endParaRPr sz="2000" b="1" i="0" u="none" strike="noStrike" cap="none">
              <a:solidFill>
                <a:schemeClr val="lt1"/>
              </a:solidFill>
              <a:latin typeface="Poppins"/>
              <a:ea typeface="Poppins"/>
              <a:cs typeface="Poppins"/>
              <a:sym typeface="Poppins"/>
            </a:endParaRPr>
          </a:p>
        </p:txBody>
      </p:sp>
      <p:sp>
        <p:nvSpPr>
          <p:cNvPr id="214" name="Google Shape;214;p84"/>
          <p:cNvSpPr/>
          <p:nvPr/>
        </p:nvSpPr>
        <p:spPr>
          <a:xfrm>
            <a:off x="-1" y="984702"/>
            <a:ext cx="6903721"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de-DE" sz="1600" b="1" i="0" u="none" strike="noStrike" cap="none">
                <a:solidFill>
                  <a:schemeClr val="lt1"/>
                </a:solidFill>
                <a:latin typeface="Poppins"/>
                <a:ea typeface="Poppins"/>
                <a:cs typeface="Poppins"/>
                <a:sym typeface="Poppins"/>
              </a:rPr>
              <a:t>Besteht ein Bedarf und existiert eine Zahlungsbereitschaft?</a:t>
            </a:r>
            <a:endParaRPr sz="1400" b="0" i="0" u="none" strike="noStrike" cap="none">
              <a:solidFill>
                <a:srgbClr val="000000"/>
              </a:solidFill>
              <a:latin typeface="Arial"/>
              <a:ea typeface="Arial"/>
              <a:cs typeface="Arial"/>
              <a:sym typeface="Arial"/>
            </a:endParaRPr>
          </a:p>
        </p:txBody>
      </p:sp>
      <p:pic>
        <p:nvPicPr>
          <p:cNvPr id="215" name="Google Shape;215;p84"/>
          <p:cNvPicPr preferRelativeResize="0"/>
          <p:nvPr/>
        </p:nvPicPr>
        <p:blipFill rotWithShape="1">
          <a:blip r:embed="rId3">
            <a:alphaModFix/>
          </a:blip>
          <a:srcRect/>
          <a:stretch/>
        </p:blipFill>
        <p:spPr>
          <a:xfrm>
            <a:off x="11397370" y="6335563"/>
            <a:ext cx="719605" cy="471588"/>
          </a:xfrm>
          <a:prstGeom prst="rect">
            <a:avLst/>
          </a:prstGeom>
          <a:noFill/>
          <a:ln>
            <a:noFill/>
          </a:ln>
        </p:spPr>
      </p:pic>
      <p:sp>
        <p:nvSpPr>
          <p:cNvPr id="216" name="Google Shape;216;p84"/>
          <p:cNvSpPr/>
          <p:nvPr/>
        </p:nvSpPr>
        <p:spPr>
          <a:xfrm>
            <a:off x="163830" y="6448246"/>
            <a:ext cx="2465740" cy="2462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1000" b="0" i="0" u="none" strike="noStrike" cap="none">
                <a:solidFill>
                  <a:srgbClr val="000000"/>
                </a:solidFill>
                <a:latin typeface="Arial"/>
                <a:ea typeface="Arial"/>
                <a:cs typeface="Arial"/>
                <a:sym typeface="Arial"/>
              </a:rPr>
              <a:t>Quelle: https://www.hoteltonight.com/de</a:t>
            </a:r>
            <a:endParaRPr sz="1000" b="0" i="0" u="none" strike="noStrike" cap="none">
              <a:solidFill>
                <a:srgbClr val="000000"/>
              </a:solidFill>
              <a:latin typeface="Arial"/>
              <a:ea typeface="Arial"/>
              <a:cs typeface="Arial"/>
              <a:sym typeface="Arial"/>
            </a:endParaRPr>
          </a:p>
        </p:txBody>
      </p:sp>
      <p:pic>
        <p:nvPicPr>
          <p:cNvPr id="217" name="Google Shape;217;p84"/>
          <p:cNvPicPr preferRelativeResize="0"/>
          <p:nvPr/>
        </p:nvPicPr>
        <p:blipFill rotWithShape="1">
          <a:blip r:embed="rId4">
            <a:alphaModFix/>
          </a:blip>
          <a:srcRect t="17735" b="73962"/>
          <a:stretch/>
        </p:blipFill>
        <p:spPr>
          <a:xfrm>
            <a:off x="2062321" y="1712177"/>
            <a:ext cx="3323596" cy="361741"/>
          </a:xfrm>
          <a:prstGeom prst="rect">
            <a:avLst/>
          </a:prstGeom>
          <a:noFill/>
          <a:ln>
            <a:noFill/>
          </a:ln>
        </p:spPr>
      </p:pic>
      <p:pic>
        <p:nvPicPr>
          <p:cNvPr id="218" name="Google Shape;218;p84"/>
          <p:cNvPicPr preferRelativeResize="0"/>
          <p:nvPr/>
        </p:nvPicPr>
        <p:blipFill rotWithShape="1">
          <a:blip r:embed="rId4">
            <a:alphaModFix/>
          </a:blip>
          <a:srcRect t="17735" b="73962"/>
          <a:stretch/>
        </p:blipFill>
        <p:spPr>
          <a:xfrm>
            <a:off x="6615899" y="1712176"/>
            <a:ext cx="1201719" cy="361741"/>
          </a:xfrm>
          <a:prstGeom prst="rect">
            <a:avLst/>
          </a:prstGeom>
          <a:noFill/>
          <a:ln>
            <a:noFill/>
          </a:ln>
        </p:spPr>
      </p:pic>
      <p:sp>
        <p:nvSpPr>
          <p:cNvPr id="219" name="Google Shape;219;p84"/>
          <p:cNvSpPr/>
          <p:nvPr/>
        </p:nvSpPr>
        <p:spPr>
          <a:xfrm>
            <a:off x="163830" y="1003022"/>
            <a:ext cx="2746518"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de-DE" sz="2800" b="1" i="0" u="none" strike="noStrike" cap="none">
                <a:solidFill>
                  <a:srgbClr val="5EB130"/>
                </a:solidFill>
                <a:latin typeface="Poppins"/>
                <a:ea typeface="Poppins"/>
                <a:cs typeface="Poppins"/>
                <a:sym typeface="Poppins"/>
              </a:rPr>
              <a:t>Hoteltonight</a:t>
            </a:r>
            <a:endParaRPr sz="1400" b="1" i="0" u="none" strike="noStrike" cap="none">
              <a:solidFill>
                <a:srgbClr val="5EB130"/>
              </a:solidFill>
              <a:latin typeface="Poppins"/>
              <a:ea typeface="Poppins"/>
              <a:cs typeface="Poppins"/>
              <a:sym typeface="Poppins"/>
            </a:endParaRPr>
          </a:p>
        </p:txBody>
      </p:sp>
      <p:pic>
        <p:nvPicPr>
          <p:cNvPr id="220" name="Google Shape;220;p84" descr="Screenshot of HotelTonight - Landing page"/>
          <p:cNvPicPr preferRelativeResize="0"/>
          <p:nvPr/>
        </p:nvPicPr>
        <p:blipFill rotWithShape="1">
          <a:blip r:embed="rId5">
            <a:alphaModFix/>
          </a:blip>
          <a:srcRect b="76245"/>
          <a:stretch/>
        </p:blipFill>
        <p:spPr>
          <a:xfrm>
            <a:off x="3451859" y="1264612"/>
            <a:ext cx="5701521" cy="4686519"/>
          </a:xfrm>
          <a:prstGeom prst="rect">
            <a:avLst/>
          </a:prstGeom>
          <a:noFill/>
          <a:ln>
            <a:noFill/>
          </a:ln>
        </p:spPr>
      </p:pic>
      <p:sp>
        <p:nvSpPr>
          <p:cNvPr id="221" name="Google Shape;221;p84"/>
          <p:cNvSpPr/>
          <p:nvPr/>
        </p:nvSpPr>
        <p:spPr>
          <a:xfrm rot="5400000">
            <a:off x="9250925" y="5115983"/>
            <a:ext cx="887931" cy="538712"/>
          </a:xfrm>
          <a:prstGeom prst="stripedRightArrow">
            <a:avLst>
              <a:gd name="adj1" fmla="val 50000"/>
              <a:gd name="adj2" fmla="val 50000"/>
            </a:avLst>
          </a:prstGeom>
          <a:solidFill>
            <a:srgbClr val="E1EFD8"/>
          </a:solidFill>
          <a:ln w="25400" cap="flat" cmpd="sng">
            <a:solidFill>
              <a:srgbClr val="C4E0B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22" name="Google Shape;222;p84"/>
          <p:cNvSpPr txBox="1"/>
          <p:nvPr/>
        </p:nvSpPr>
        <p:spPr>
          <a:xfrm>
            <a:off x="572863" y="2308990"/>
            <a:ext cx="2008856"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1400" b="1" i="0" u="none" strike="noStrike" cap="none">
                <a:solidFill>
                  <a:srgbClr val="5EB130"/>
                </a:solidFill>
                <a:latin typeface="Poppins"/>
                <a:ea typeface="Poppins"/>
                <a:cs typeface="Poppins"/>
                <a:sym typeface="Poppins"/>
              </a:rPr>
              <a:t>Nutzenversprechen</a:t>
            </a:r>
            <a:endParaRPr sz="1400" b="1" i="0" u="none" strike="noStrike" cap="none">
              <a:solidFill>
                <a:srgbClr val="5EB130"/>
              </a:solidFill>
              <a:latin typeface="Poppins"/>
              <a:ea typeface="Poppins"/>
              <a:cs typeface="Poppins"/>
              <a:sym typeface="Poppins"/>
            </a:endParaRPr>
          </a:p>
        </p:txBody>
      </p:sp>
      <p:cxnSp>
        <p:nvCxnSpPr>
          <p:cNvPr id="223" name="Google Shape;223;p84"/>
          <p:cNvCxnSpPr>
            <a:stCxn id="222" idx="3"/>
          </p:cNvCxnSpPr>
          <p:nvPr/>
        </p:nvCxnSpPr>
        <p:spPr>
          <a:xfrm>
            <a:off x="2581719" y="2462879"/>
            <a:ext cx="597900" cy="0"/>
          </a:xfrm>
          <a:prstGeom prst="straightConnector1">
            <a:avLst/>
          </a:prstGeom>
          <a:noFill/>
          <a:ln w="25400" cap="flat" cmpd="sng">
            <a:solidFill>
              <a:schemeClr val="accent6"/>
            </a:solidFill>
            <a:prstDash val="solid"/>
            <a:round/>
            <a:headEnd type="none" w="sm" len="sm"/>
            <a:tailEnd type="none" w="sm" len="sm"/>
          </a:ln>
          <a:effectLst>
            <a:outerShdw blurRad="40000" dist="20000" dir="5400000" rotWithShape="0">
              <a:srgbClr val="000000">
                <a:alpha val="37647"/>
              </a:srgbClr>
            </a:outerShdw>
          </a:effectLst>
        </p:spPr>
      </p:cxnSp>
      <p:sp>
        <p:nvSpPr>
          <p:cNvPr id="224" name="Google Shape;224;p84"/>
          <p:cNvSpPr txBox="1"/>
          <p:nvPr/>
        </p:nvSpPr>
        <p:spPr>
          <a:xfrm>
            <a:off x="250322" y="4897729"/>
            <a:ext cx="2593260"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1400" b="1" i="0" u="none" strike="noStrike" cap="none">
                <a:solidFill>
                  <a:srgbClr val="5EB130"/>
                </a:solidFill>
                <a:latin typeface="Poppins"/>
                <a:ea typeface="Poppins"/>
                <a:cs typeface="Poppins"/>
                <a:sym typeface="Poppins"/>
              </a:rPr>
              <a:t>Alleinstellungsmerkmal/ Spezifikationen</a:t>
            </a:r>
            <a:endParaRPr sz="1400" b="1" i="0" u="none" strike="noStrike" cap="none">
              <a:solidFill>
                <a:srgbClr val="5EB130"/>
              </a:solidFill>
              <a:latin typeface="Poppins"/>
              <a:ea typeface="Poppins"/>
              <a:cs typeface="Poppins"/>
              <a:sym typeface="Poppins"/>
            </a:endParaRPr>
          </a:p>
        </p:txBody>
      </p:sp>
      <p:cxnSp>
        <p:nvCxnSpPr>
          <p:cNvPr id="225" name="Google Shape;225;p84"/>
          <p:cNvCxnSpPr>
            <a:stCxn id="224" idx="3"/>
          </p:cNvCxnSpPr>
          <p:nvPr/>
        </p:nvCxnSpPr>
        <p:spPr>
          <a:xfrm rot="10800000" flipH="1">
            <a:off x="2843582" y="5150639"/>
            <a:ext cx="422700" cy="8700"/>
          </a:xfrm>
          <a:prstGeom prst="straightConnector1">
            <a:avLst/>
          </a:prstGeom>
          <a:noFill/>
          <a:ln w="25400" cap="flat" cmpd="sng">
            <a:solidFill>
              <a:schemeClr val="accent6"/>
            </a:solidFill>
            <a:prstDash val="solid"/>
            <a:round/>
            <a:headEnd type="none" w="sm" len="sm"/>
            <a:tailEnd type="none" w="sm" len="sm"/>
          </a:ln>
          <a:effectLst>
            <a:outerShdw blurRad="40000" dist="20000" dir="5400000" rotWithShape="0">
              <a:srgbClr val="000000">
                <a:alpha val="37647"/>
              </a:srgbClr>
            </a:outerShdw>
          </a:effectLst>
        </p:spPr>
      </p:cxn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85"/>
          <p:cNvSpPr/>
          <p:nvPr/>
        </p:nvSpPr>
        <p:spPr>
          <a:xfrm>
            <a:off x="163830" y="74295"/>
            <a:ext cx="7113568" cy="7078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de-DE" sz="4000" b="1" i="0" u="none" strike="noStrike" cap="none">
                <a:solidFill>
                  <a:schemeClr val="lt1"/>
                </a:solidFill>
                <a:latin typeface="Poppins"/>
                <a:ea typeface="Poppins"/>
                <a:cs typeface="Poppins"/>
                <a:sym typeface="Poppins"/>
              </a:rPr>
              <a:t>Good Practices</a:t>
            </a:r>
            <a:endParaRPr sz="2000" b="1" i="0" u="none" strike="noStrike" cap="none">
              <a:solidFill>
                <a:schemeClr val="lt1"/>
              </a:solidFill>
              <a:latin typeface="Poppins"/>
              <a:ea typeface="Poppins"/>
              <a:cs typeface="Poppins"/>
              <a:sym typeface="Poppins"/>
            </a:endParaRPr>
          </a:p>
        </p:txBody>
      </p:sp>
      <p:sp>
        <p:nvSpPr>
          <p:cNvPr id="231" name="Google Shape;231;p85"/>
          <p:cNvSpPr/>
          <p:nvPr/>
        </p:nvSpPr>
        <p:spPr>
          <a:xfrm>
            <a:off x="-1" y="984702"/>
            <a:ext cx="6903721"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de-DE" sz="1600" b="1" i="0" u="none" strike="noStrike" cap="none">
                <a:solidFill>
                  <a:schemeClr val="lt1"/>
                </a:solidFill>
                <a:latin typeface="Poppins"/>
                <a:ea typeface="Poppins"/>
                <a:cs typeface="Poppins"/>
                <a:sym typeface="Poppins"/>
              </a:rPr>
              <a:t>Besteht ein Bedarf und existiert eine Zahlungsbereitschaft?</a:t>
            </a:r>
            <a:endParaRPr sz="1400" b="0" i="0" u="none" strike="noStrike" cap="none">
              <a:solidFill>
                <a:srgbClr val="000000"/>
              </a:solidFill>
              <a:latin typeface="Arial"/>
              <a:ea typeface="Arial"/>
              <a:cs typeface="Arial"/>
              <a:sym typeface="Arial"/>
            </a:endParaRPr>
          </a:p>
        </p:txBody>
      </p:sp>
      <p:pic>
        <p:nvPicPr>
          <p:cNvPr id="232" name="Google Shape;232;p85"/>
          <p:cNvPicPr preferRelativeResize="0"/>
          <p:nvPr/>
        </p:nvPicPr>
        <p:blipFill rotWithShape="1">
          <a:blip r:embed="rId3">
            <a:alphaModFix/>
          </a:blip>
          <a:srcRect/>
          <a:stretch/>
        </p:blipFill>
        <p:spPr>
          <a:xfrm>
            <a:off x="11397370" y="6335563"/>
            <a:ext cx="719605" cy="471588"/>
          </a:xfrm>
          <a:prstGeom prst="rect">
            <a:avLst/>
          </a:prstGeom>
          <a:noFill/>
          <a:ln>
            <a:noFill/>
          </a:ln>
        </p:spPr>
      </p:pic>
      <p:sp>
        <p:nvSpPr>
          <p:cNvPr id="233" name="Google Shape;233;p85"/>
          <p:cNvSpPr/>
          <p:nvPr/>
        </p:nvSpPr>
        <p:spPr>
          <a:xfrm>
            <a:off x="163830" y="6448246"/>
            <a:ext cx="2465740" cy="2462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1000" b="0" i="0" u="none" strike="noStrike" cap="none">
                <a:solidFill>
                  <a:srgbClr val="000000"/>
                </a:solidFill>
                <a:latin typeface="Arial"/>
                <a:ea typeface="Arial"/>
                <a:cs typeface="Arial"/>
                <a:sym typeface="Arial"/>
              </a:rPr>
              <a:t>Quelle: https://www.hoteltonight.com/de</a:t>
            </a:r>
            <a:endParaRPr sz="1000" b="0" i="0" u="none" strike="noStrike" cap="none">
              <a:solidFill>
                <a:srgbClr val="000000"/>
              </a:solidFill>
              <a:latin typeface="Arial"/>
              <a:ea typeface="Arial"/>
              <a:cs typeface="Arial"/>
              <a:sym typeface="Arial"/>
            </a:endParaRPr>
          </a:p>
        </p:txBody>
      </p:sp>
      <p:pic>
        <p:nvPicPr>
          <p:cNvPr id="234" name="Google Shape;234;p85"/>
          <p:cNvPicPr preferRelativeResize="0"/>
          <p:nvPr/>
        </p:nvPicPr>
        <p:blipFill rotWithShape="1">
          <a:blip r:embed="rId4">
            <a:alphaModFix/>
          </a:blip>
          <a:srcRect t="17735" b="73962"/>
          <a:stretch/>
        </p:blipFill>
        <p:spPr>
          <a:xfrm>
            <a:off x="2062321" y="1712177"/>
            <a:ext cx="3323596" cy="361741"/>
          </a:xfrm>
          <a:prstGeom prst="rect">
            <a:avLst/>
          </a:prstGeom>
          <a:noFill/>
          <a:ln>
            <a:noFill/>
          </a:ln>
        </p:spPr>
      </p:pic>
      <p:pic>
        <p:nvPicPr>
          <p:cNvPr id="235" name="Google Shape;235;p85"/>
          <p:cNvPicPr preferRelativeResize="0"/>
          <p:nvPr/>
        </p:nvPicPr>
        <p:blipFill rotWithShape="1">
          <a:blip r:embed="rId4">
            <a:alphaModFix/>
          </a:blip>
          <a:srcRect t="17735" b="73962"/>
          <a:stretch/>
        </p:blipFill>
        <p:spPr>
          <a:xfrm>
            <a:off x="6615899" y="1712176"/>
            <a:ext cx="1201719" cy="361741"/>
          </a:xfrm>
          <a:prstGeom prst="rect">
            <a:avLst/>
          </a:prstGeom>
          <a:noFill/>
          <a:ln>
            <a:noFill/>
          </a:ln>
        </p:spPr>
      </p:pic>
      <p:sp>
        <p:nvSpPr>
          <p:cNvPr id="236" name="Google Shape;236;p85"/>
          <p:cNvSpPr/>
          <p:nvPr/>
        </p:nvSpPr>
        <p:spPr>
          <a:xfrm>
            <a:off x="163830" y="1003022"/>
            <a:ext cx="2746518"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de-DE" sz="2800" b="1" i="0" u="none" strike="noStrike" cap="none">
                <a:solidFill>
                  <a:srgbClr val="5EB130"/>
                </a:solidFill>
                <a:latin typeface="Poppins"/>
                <a:ea typeface="Poppins"/>
                <a:cs typeface="Poppins"/>
                <a:sym typeface="Poppins"/>
              </a:rPr>
              <a:t>Hoteltonight</a:t>
            </a:r>
            <a:endParaRPr sz="1400" b="1" i="0" u="none" strike="noStrike" cap="none">
              <a:solidFill>
                <a:srgbClr val="5EB130"/>
              </a:solidFill>
              <a:latin typeface="Poppins"/>
              <a:ea typeface="Poppins"/>
              <a:cs typeface="Poppins"/>
              <a:sym typeface="Poppins"/>
            </a:endParaRPr>
          </a:p>
        </p:txBody>
      </p:sp>
      <p:pic>
        <p:nvPicPr>
          <p:cNvPr id="237" name="Google Shape;237;p85" descr="Screenshot of HotelTonight - Landing page"/>
          <p:cNvPicPr preferRelativeResize="0"/>
          <p:nvPr/>
        </p:nvPicPr>
        <p:blipFill rotWithShape="1">
          <a:blip r:embed="rId5">
            <a:alphaModFix/>
          </a:blip>
          <a:srcRect l="578" t="24064" r="-577" b="44679"/>
          <a:stretch/>
        </p:blipFill>
        <p:spPr>
          <a:xfrm>
            <a:off x="3720614" y="970336"/>
            <a:ext cx="5396721" cy="5836815"/>
          </a:xfrm>
          <a:prstGeom prst="rect">
            <a:avLst/>
          </a:prstGeom>
          <a:noFill/>
          <a:ln>
            <a:noFill/>
          </a:ln>
        </p:spPr>
      </p:pic>
      <p:sp>
        <p:nvSpPr>
          <p:cNvPr id="238" name="Google Shape;238;p85"/>
          <p:cNvSpPr/>
          <p:nvPr/>
        </p:nvSpPr>
        <p:spPr>
          <a:xfrm rot="5400000">
            <a:off x="9250925" y="5115983"/>
            <a:ext cx="887931" cy="538712"/>
          </a:xfrm>
          <a:prstGeom prst="stripedRightArrow">
            <a:avLst>
              <a:gd name="adj1" fmla="val 50000"/>
              <a:gd name="adj2" fmla="val 50000"/>
            </a:avLst>
          </a:prstGeom>
          <a:solidFill>
            <a:srgbClr val="E1EFD8"/>
          </a:solidFill>
          <a:ln w="25400" cap="flat" cmpd="sng">
            <a:solidFill>
              <a:srgbClr val="C4E0B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39" name="Google Shape;239;p85"/>
          <p:cNvSpPr txBox="1"/>
          <p:nvPr/>
        </p:nvSpPr>
        <p:spPr>
          <a:xfrm>
            <a:off x="406400" y="2821436"/>
            <a:ext cx="2697774"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1400" b="1" i="0" u="none" strike="noStrike" cap="none">
                <a:solidFill>
                  <a:srgbClr val="5EB130"/>
                </a:solidFill>
                <a:latin typeface="Poppins"/>
                <a:ea typeface="Poppins"/>
                <a:cs typeface="Poppins"/>
                <a:sym typeface="Poppins"/>
              </a:rPr>
              <a:t>Call-to-Action/ “Handlungsaufforderung”</a:t>
            </a:r>
            <a:endParaRPr/>
          </a:p>
        </p:txBody>
      </p:sp>
      <p:cxnSp>
        <p:nvCxnSpPr>
          <p:cNvPr id="240" name="Google Shape;240;p85"/>
          <p:cNvCxnSpPr>
            <a:stCxn id="239" idx="3"/>
          </p:cNvCxnSpPr>
          <p:nvPr/>
        </p:nvCxnSpPr>
        <p:spPr>
          <a:xfrm rot="10800000" flipH="1">
            <a:off x="3104174" y="3074346"/>
            <a:ext cx="422700" cy="8700"/>
          </a:xfrm>
          <a:prstGeom prst="straightConnector1">
            <a:avLst/>
          </a:prstGeom>
          <a:noFill/>
          <a:ln w="25400" cap="flat" cmpd="sng">
            <a:solidFill>
              <a:schemeClr val="accent6"/>
            </a:solidFill>
            <a:prstDash val="solid"/>
            <a:round/>
            <a:headEnd type="none" w="sm" len="sm"/>
            <a:tailEnd type="none" w="sm" len="sm"/>
          </a:ln>
          <a:effectLst>
            <a:outerShdw blurRad="40000" dist="20000" dir="5400000" rotWithShape="0">
              <a:srgbClr val="000000">
                <a:alpha val="37647"/>
              </a:srgbClr>
            </a:outerShdw>
          </a:effectLst>
        </p:spPr>
      </p:cxn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86"/>
          <p:cNvSpPr/>
          <p:nvPr/>
        </p:nvSpPr>
        <p:spPr>
          <a:xfrm>
            <a:off x="163830" y="74295"/>
            <a:ext cx="7113568" cy="7078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de-DE" sz="4000" b="1" i="0" u="none" strike="noStrike" cap="none">
                <a:solidFill>
                  <a:schemeClr val="lt1"/>
                </a:solidFill>
                <a:latin typeface="Poppins"/>
                <a:ea typeface="Poppins"/>
                <a:cs typeface="Poppins"/>
                <a:sym typeface="Poppins"/>
              </a:rPr>
              <a:t>Good Practices</a:t>
            </a:r>
            <a:endParaRPr sz="2000" b="1" i="0" u="none" strike="noStrike" cap="none">
              <a:solidFill>
                <a:schemeClr val="lt1"/>
              </a:solidFill>
              <a:latin typeface="Poppins"/>
              <a:ea typeface="Poppins"/>
              <a:cs typeface="Poppins"/>
              <a:sym typeface="Poppins"/>
            </a:endParaRPr>
          </a:p>
        </p:txBody>
      </p:sp>
      <p:sp>
        <p:nvSpPr>
          <p:cNvPr id="246" name="Google Shape;246;p86"/>
          <p:cNvSpPr/>
          <p:nvPr/>
        </p:nvSpPr>
        <p:spPr>
          <a:xfrm>
            <a:off x="-1" y="984702"/>
            <a:ext cx="6903721"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de-DE" sz="1600" b="1" i="0" u="none" strike="noStrike" cap="none">
                <a:solidFill>
                  <a:schemeClr val="lt1"/>
                </a:solidFill>
                <a:latin typeface="Poppins"/>
                <a:ea typeface="Poppins"/>
                <a:cs typeface="Poppins"/>
                <a:sym typeface="Poppins"/>
              </a:rPr>
              <a:t>Besteht ein Bedarf und existiert eine Zahlungsbereitschaft?</a:t>
            </a:r>
            <a:endParaRPr sz="1400" b="0" i="0" u="none" strike="noStrike" cap="none">
              <a:solidFill>
                <a:srgbClr val="000000"/>
              </a:solidFill>
              <a:latin typeface="Arial"/>
              <a:ea typeface="Arial"/>
              <a:cs typeface="Arial"/>
              <a:sym typeface="Arial"/>
            </a:endParaRPr>
          </a:p>
        </p:txBody>
      </p:sp>
      <p:pic>
        <p:nvPicPr>
          <p:cNvPr id="247" name="Google Shape;247;p86"/>
          <p:cNvPicPr preferRelativeResize="0"/>
          <p:nvPr/>
        </p:nvPicPr>
        <p:blipFill rotWithShape="1">
          <a:blip r:embed="rId3">
            <a:alphaModFix/>
          </a:blip>
          <a:srcRect/>
          <a:stretch/>
        </p:blipFill>
        <p:spPr>
          <a:xfrm>
            <a:off x="11397370" y="6335563"/>
            <a:ext cx="719605" cy="471588"/>
          </a:xfrm>
          <a:prstGeom prst="rect">
            <a:avLst/>
          </a:prstGeom>
          <a:noFill/>
          <a:ln>
            <a:noFill/>
          </a:ln>
        </p:spPr>
      </p:pic>
      <p:sp>
        <p:nvSpPr>
          <p:cNvPr id="248" name="Google Shape;248;p86"/>
          <p:cNvSpPr/>
          <p:nvPr/>
        </p:nvSpPr>
        <p:spPr>
          <a:xfrm>
            <a:off x="163830" y="6448246"/>
            <a:ext cx="2465740" cy="2462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1000" b="0" i="0" u="none" strike="noStrike" cap="none">
                <a:solidFill>
                  <a:srgbClr val="000000"/>
                </a:solidFill>
                <a:latin typeface="Arial"/>
                <a:ea typeface="Arial"/>
                <a:cs typeface="Arial"/>
                <a:sym typeface="Arial"/>
              </a:rPr>
              <a:t>Quelle: https://www.hoteltonight.com/de</a:t>
            </a:r>
            <a:endParaRPr sz="1000" b="0" i="0" u="none" strike="noStrike" cap="none">
              <a:solidFill>
                <a:srgbClr val="000000"/>
              </a:solidFill>
              <a:latin typeface="Arial"/>
              <a:ea typeface="Arial"/>
              <a:cs typeface="Arial"/>
              <a:sym typeface="Arial"/>
            </a:endParaRPr>
          </a:p>
        </p:txBody>
      </p:sp>
      <p:pic>
        <p:nvPicPr>
          <p:cNvPr id="249" name="Google Shape;249;p86"/>
          <p:cNvPicPr preferRelativeResize="0"/>
          <p:nvPr/>
        </p:nvPicPr>
        <p:blipFill rotWithShape="1">
          <a:blip r:embed="rId4">
            <a:alphaModFix/>
          </a:blip>
          <a:srcRect t="17735" b="73962"/>
          <a:stretch/>
        </p:blipFill>
        <p:spPr>
          <a:xfrm>
            <a:off x="2062321" y="1712177"/>
            <a:ext cx="3323596" cy="361741"/>
          </a:xfrm>
          <a:prstGeom prst="rect">
            <a:avLst/>
          </a:prstGeom>
          <a:noFill/>
          <a:ln>
            <a:noFill/>
          </a:ln>
        </p:spPr>
      </p:pic>
      <p:pic>
        <p:nvPicPr>
          <p:cNvPr id="250" name="Google Shape;250;p86"/>
          <p:cNvPicPr preferRelativeResize="0"/>
          <p:nvPr/>
        </p:nvPicPr>
        <p:blipFill rotWithShape="1">
          <a:blip r:embed="rId4">
            <a:alphaModFix/>
          </a:blip>
          <a:srcRect t="17735" b="73962"/>
          <a:stretch/>
        </p:blipFill>
        <p:spPr>
          <a:xfrm>
            <a:off x="6615899" y="1712176"/>
            <a:ext cx="1201719" cy="361741"/>
          </a:xfrm>
          <a:prstGeom prst="rect">
            <a:avLst/>
          </a:prstGeom>
          <a:noFill/>
          <a:ln>
            <a:noFill/>
          </a:ln>
        </p:spPr>
      </p:pic>
      <p:sp>
        <p:nvSpPr>
          <p:cNvPr id="251" name="Google Shape;251;p86"/>
          <p:cNvSpPr/>
          <p:nvPr/>
        </p:nvSpPr>
        <p:spPr>
          <a:xfrm>
            <a:off x="163830" y="1003022"/>
            <a:ext cx="2746518"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de-DE" sz="2800" b="1" i="0" u="none" strike="noStrike" cap="none">
                <a:solidFill>
                  <a:srgbClr val="5EB130"/>
                </a:solidFill>
                <a:latin typeface="Poppins"/>
                <a:ea typeface="Poppins"/>
                <a:cs typeface="Poppins"/>
                <a:sym typeface="Poppins"/>
              </a:rPr>
              <a:t>Hoteltonight</a:t>
            </a:r>
            <a:endParaRPr sz="1400" b="1" i="0" u="none" strike="noStrike" cap="none">
              <a:solidFill>
                <a:srgbClr val="5EB130"/>
              </a:solidFill>
              <a:latin typeface="Poppins"/>
              <a:ea typeface="Poppins"/>
              <a:cs typeface="Poppins"/>
              <a:sym typeface="Poppins"/>
            </a:endParaRPr>
          </a:p>
        </p:txBody>
      </p:sp>
      <p:pic>
        <p:nvPicPr>
          <p:cNvPr id="252" name="Google Shape;252;p86" descr="Screenshot of HotelTonight - Landing page"/>
          <p:cNvPicPr preferRelativeResize="0"/>
          <p:nvPr/>
        </p:nvPicPr>
        <p:blipFill rotWithShape="1">
          <a:blip r:embed="rId5">
            <a:alphaModFix/>
          </a:blip>
          <a:srcRect l="-364" t="71295" r="364" b="744"/>
          <a:stretch/>
        </p:blipFill>
        <p:spPr>
          <a:xfrm>
            <a:off x="3720614" y="1275098"/>
            <a:ext cx="5396721" cy="5221267"/>
          </a:xfrm>
          <a:prstGeom prst="rect">
            <a:avLst/>
          </a:prstGeom>
          <a:noFill/>
          <a:ln>
            <a:noFill/>
          </a:ln>
        </p:spPr>
      </p:pic>
      <p:sp>
        <p:nvSpPr>
          <p:cNvPr id="253" name="Google Shape;253;p86"/>
          <p:cNvSpPr txBox="1"/>
          <p:nvPr/>
        </p:nvSpPr>
        <p:spPr>
          <a:xfrm>
            <a:off x="600225" y="4894859"/>
            <a:ext cx="2697774"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1400" b="1" i="0" u="none" strike="noStrike" cap="none">
                <a:solidFill>
                  <a:srgbClr val="5EB130"/>
                </a:solidFill>
                <a:latin typeface="Poppins"/>
                <a:ea typeface="Poppins"/>
                <a:cs typeface="Poppins"/>
                <a:sym typeface="Poppins"/>
              </a:rPr>
              <a:t>Call-to-Action/ “Handlungsaufforderung”</a:t>
            </a:r>
            <a:endParaRPr/>
          </a:p>
        </p:txBody>
      </p:sp>
      <p:cxnSp>
        <p:nvCxnSpPr>
          <p:cNvPr id="254" name="Google Shape;254;p86"/>
          <p:cNvCxnSpPr>
            <a:stCxn id="253" idx="3"/>
          </p:cNvCxnSpPr>
          <p:nvPr/>
        </p:nvCxnSpPr>
        <p:spPr>
          <a:xfrm rot="10800000" flipH="1">
            <a:off x="3297999" y="5147769"/>
            <a:ext cx="422700" cy="8700"/>
          </a:xfrm>
          <a:prstGeom prst="straightConnector1">
            <a:avLst/>
          </a:prstGeom>
          <a:noFill/>
          <a:ln w="25400" cap="flat" cmpd="sng">
            <a:solidFill>
              <a:schemeClr val="accent6"/>
            </a:solidFill>
            <a:prstDash val="solid"/>
            <a:round/>
            <a:headEnd type="none" w="sm" len="sm"/>
            <a:tailEnd type="none" w="sm" len="sm"/>
          </a:ln>
          <a:effectLst>
            <a:outerShdw blurRad="40000" dist="20000" dir="5400000" rotWithShape="0">
              <a:srgbClr val="000000">
                <a:alpha val="37647"/>
              </a:srgbClr>
            </a:outerShdw>
          </a:effectLst>
        </p:spPr>
      </p:cxn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87"/>
          <p:cNvSpPr/>
          <p:nvPr/>
        </p:nvSpPr>
        <p:spPr>
          <a:xfrm>
            <a:off x="163830" y="74295"/>
            <a:ext cx="7113568" cy="7078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de-DE" sz="4000" b="1" i="0" u="none" strike="noStrike" cap="none">
                <a:solidFill>
                  <a:schemeClr val="lt1"/>
                </a:solidFill>
                <a:latin typeface="Poppins"/>
                <a:ea typeface="Poppins"/>
                <a:cs typeface="Poppins"/>
                <a:sym typeface="Poppins"/>
              </a:rPr>
              <a:t>Good Practices</a:t>
            </a:r>
            <a:endParaRPr sz="2000" b="1" i="0" u="none" strike="noStrike" cap="none">
              <a:solidFill>
                <a:schemeClr val="lt1"/>
              </a:solidFill>
              <a:latin typeface="Poppins"/>
              <a:ea typeface="Poppins"/>
              <a:cs typeface="Poppins"/>
              <a:sym typeface="Poppins"/>
            </a:endParaRPr>
          </a:p>
        </p:txBody>
      </p:sp>
      <p:sp>
        <p:nvSpPr>
          <p:cNvPr id="260" name="Google Shape;260;p87"/>
          <p:cNvSpPr/>
          <p:nvPr/>
        </p:nvSpPr>
        <p:spPr>
          <a:xfrm>
            <a:off x="-1" y="984702"/>
            <a:ext cx="6903721"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de-DE" sz="1600" b="1" i="0" u="none" strike="noStrike" cap="none">
                <a:solidFill>
                  <a:schemeClr val="lt1"/>
                </a:solidFill>
                <a:latin typeface="Poppins"/>
                <a:ea typeface="Poppins"/>
                <a:cs typeface="Poppins"/>
                <a:sym typeface="Poppins"/>
              </a:rPr>
              <a:t>Besteht ein Bedarf und existiert eine Zahlungsbereitschaft?</a:t>
            </a:r>
            <a:endParaRPr sz="1400" b="0" i="0" u="none" strike="noStrike" cap="none">
              <a:solidFill>
                <a:srgbClr val="000000"/>
              </a:solidFill>
              <a:latin typeface="Arial"/>
              <a:ea typeface="Arial"/>
              <a:cs typeface="Arial"/>
              <a:sym typeface="Arial"/>
            </a:endParaRPr>
          </a:p>
        </p:txBody>
      </p:sp>
      <p:pic>
        <p:nvPicPr>
          <p:cNvPr id="261" name="Google Shape;261;p87"/>
          <p:cNvPicPr preferRelativeResize="0"/>
          <p:nvPr/>
        </p:nvPicPr>
        <p:blipFill rotWithShape="1">
          <a:blip r:embed="rId3">
            <a:alphaModFix/>
          </a:blip>
          <a:srcRect/>
          <a:stretch/>
        </p:blipFill>
        <p:spPr>
          <a:xfrm>
            <a:off x="11397370" y="6335563"/>
            <a:ext cx="719605" cy="471588"/>
          </a:xfrm>
          <a:prstGeom prst="rect">
            <a:avLst/>
          </a:prstGeom>
          <a:noFill/>
          <a:ln>
            <a:noFill/>
          </a:ln>
        </p:spPr>
      </p:pic>
      <p:sp>
        <p:nvSpPr>
          <p:cNvPr id="262" name="Google Shape;262;p87"/>
          <p:cNvSpPr/>
          <p:nvPr/>
        </p:nvSpPr>
        <p:spPr>
          <a:xfrm>
            <a:off x="163830" y="6448246"/>
            <a:ext cx="2465740" cy="2462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1000" b="0" i="0" u="none" strike="noStrike" cap="none">
                <a:solidFill>
                  <a:srgbClr val="000000"/>
                </a:solidFill>
                <a:latin typeface="Arial"/>
                <a:ea typeface="Arial"/>
                <a:cs typeface="Arial"/>
                <a:sym typeface="Arial"/>
              </a:rPr>
              <a:t>Quelle: https://www.hoteltonight.com/de</a:t>
            </a:r>
            <a:endParaRPr sz="1000" b="0" i="0" u="none" strike="noStrike" cap="none">
              <a:solidFill>
                <a:srgbClr val="000000"/>
              </a:solidFill>
              <a:latin typeface="Arial"/>
              <a:ea typeface="Arial"/>
              <a:cs typeface="Arial"/>
              <a:sym typeface="Arial"/>
            </a:endParaRPr>
          </a:p>
        </p:txBody>
      </p:sp>
      <p:pic>
        <p:nvPicPr>
          <p:cNvPr id="263" name="Google Shape;263;p87"/>
          <p:cNvPicPr preferRelativeResize="0"/>
          <p:nvPr/>
        </p:nvPicPr>
        <p:blipFill rotWithShape="1">
          <a:blip r:embed="rId4">
            <a:alphaModFix/>
          </a:blip>
          <a:srcRect t="17735" b="73962"/>
          <a:stretch/>
        </p:blipFill>
        <p:spPr>
          <a:xfrm>
            <a:off x="2062321" y="1712177"/>
            <a:ext cx="3323596" cy="361741"/>
          </a:xfrm>
          <a:prstGeom prst="rect">
            <a:avLst/>
          </a:prstGeom>
          <a:noFill/>
          <a:ln>
            <a:noFill/>
          </a:ln>
        </p:spPr>
      </p:pic>
      <p:pic>
        <p:nvPicPr>
          <p:cNvPr id="264" name="Google Shape;264;p87"/>
          <p:cNvPicPr preferRelativeResize="0"/>
          <p:nvPr/>
        </p:nvPicPr>
        <p:blipFill rotWithShape="1">
          <a:blip r:embed="rId4">
            <a:alphaModFix/>
          </a:blip>
          <a:srcRect t="17735" b="73962"/>
          <a:stretch/>
        </p:blipFill>
        <p:spPr>
          <a:xfrm>
            <a:off x="6615899" y="1712176"/>
            <a:ext cx="1201719" cy="361741"/>
          </a:xfrm>
          <a:prstGeom prst="rect">
            <a:avLst/>
          </a:prstGeom>
          <a:noFill/>
          <a:ln>
            <a:noFill/>
          </a:ln>
        </p:spPr>
      </p:pic>
      <p:sp>
        <p:nvSpPr>
          <p:cNvPr id="265" name="Google Shape;265;p87"/>
          <p:cNvSpPr/>
          <p:nvPr/>
        </p:nvSpPr>
        <p:spPr>
          <a:xfrm>
            <a:off x="163830" y="1003022"/>
            <a:ext cx="2746518"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de-DE" sz="2800" b="1" i="0" u="none" strike="noStrike" cap="none">
                <a:solidFill>
                  <a:srgbClr val="5EB130"/>
                </a:solidFill>
                <a:latin typeface="Poppins"/>
                <a:ea typeface="Poppins"/>
                <a:cs typeface="Poppins"/>
                <a:sym typeface="Poppins"/>
              </a:rPr>
              <a:t>Hoteltonight </a:t>
            </a:r>
            <a:endParaRPr sz="1400" b="1" i="0" u="none" strike="noStrike" cap="none">
              <a:solidFill>
                <a:srgbClr val="5EB130"/>
              </a:solidFill>
              <a:latin typeface="Poppins"/>
              <a:ea typeface="Poppins"/>
              <a:cs typeface="Poppins"/>
              <a:sym typeface="Poppins"/>
            </a:endParaRPr>
          </a:p>
        </p:txBody>
      </p:sp>
      <p:pic>
        <p:nvPicPr>
          <p:cNvPr id="266" name="Google Shape;266;p87" descr="Google erweitert Suche um App-Inhalte und App-Streaming | heise online"/>
          <p:cNvPicPr preferRelativeResize="0"/>
          <p:nvPr/>
        </p:nvPicPr>
        <p:blipFill rotWithShape="1">
          <a:blip r:embed="rId5">
            <a:alphaModFix/>
          </a:blip>
          <a:srcRect/>
          <a:stretch/>
        </p:blipFill>
        <p:spPr>
          <a:xfrm>
            <a:off x="2222976" y="1761226"/>
            <a:ext cx="7555865" cy="4249009"/>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88"/>
          <p:cNvSpPr/>
          <p:nvPr/>
        </p:nvSpPr>
        <p:spPr>
          <a:xfrm>
            <a:off x="163830" y="74295"/>
            <a:ext cx="7113568" cy="7078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de-DE" sz="4000" b="1" i="0" u="none" strike="noStrike" cap="none">
                <a:solidFill>
                  <a:schemeClr val="lt1"/>
                </a:solidFill>
                <a:latin typeface="Poppins"/>
                <a:ea typeface="Poppins"/>
                <a:cs typeface="Poppins"/>
                <a:sym typeface="Poppins"/>
              </a:rPr>
              <a:t>Good Practices</a:t>
            </a:r>
            <a:endParaRPr sz="2000" b="1" i="0" u="none" strike="noStrike" cap="none">
              <a:solidFill>
                <a:schemeClr val="lt1"/>
              </a:solidFill>
              <a:latin typeface="Poppins"/>
              <a:ea typeface="Poppins"/>
              <a:cs typeface="Poppins"/>
              <a:sym typeface="Poppins"/>
            </a:endParaRPr>
          </a:p>
        </p:txBody>
      </p:sp>
      <p:sp>
        <p:nvSpPr>
          <p:cNvPr id="272" name="Google Shape;272;p88"/>
          <p:cNvSpPr/>
          <p:nvPr/>
        </p:nvSpPr>
        <p:spPr>
          <a:xfrm>
            <a:off x="-1" y="984702"/>
            <a:ext cx="6903721"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de-DE" sz="1600" b="1" i="0" u="none" strike="noStrike" cap="none">
                <a:solidFill>
                  <a:schemeClr val="lt1"/>
                </a:solidFill>
                <a:latin typeface="Poppins"/>
                <a:ea typeface="Poppins"/>
                <a:cs typeface="Poppins"/>
                <a:sym typeface="Poppins"/>
              </a:rPr>
              <a:t>Besteht ein Bedarf und existiert eine Zahlungsbereitschaft?</a:t>
            </a:r>
            <a:endParaRPr sz="1400" b="0" i="0" u="none" strike="noStrike" cap="none">
              <a:solidFill>
                <a:srgbClr val="000000"/>
              </a:solidFill>
              <a:latin typeface="Arial"/>
              <a:ea typeface="Arial"/>
              <a:cs typeface="Arial"/>
              <a:sym typeface="Arial"/>
            </a:endParaRPr>
          </a:p>
        </p:txBody>
      </p:sp>
      <p:pic>
        <p:nvPicPr>
          <p:cNvPr id="273" name="Google Shape;273;p88"/>
          <p:cNvPicPr preferRelativeResize="0"/>
          <p:nvPr/>
        </p:nvPicPr>
        <p:blipFill rotWithShape="1">
          <a:blip r:embed="rId3">
            <a:alphaModFix/>
          </a:blip>
          <a:srcRect/>
          <a:stretch/>
        </p:blipFill>
        <p:spPr>
          <a:xfrm>
            <a:off x="11397370" y="6335563"/>
            <a:ext cx="719605" cy="471588"/>
          </a:xfrm>
          <a:prstGeom prst="rect">
            <a:avLst/>
          </a:prstGeom>
          <a:noFill/>
          <a:ln>
            <a:noFill/>
          </a:ln>
        </p:spPr>
      </p:pic>
      <p:pic>
        <p:nvPicPr>
          <p:cNvPr id="274" name="Google Shape;274;p88"/>
          <p:cNvPicPr preferRelativeResize="0"/>
          <p:nvPr/>
        </p:nvPicPr>
        <p:blipFill rotWithShape="1">
          <a:blip r:embed="rId4">
            <a:alphaModFix/>
          </a:blip>
          <a:srcRect t="17735" b="73962"/>
          <a:stretch/>
        </p:blipFill>
        <p:spPr>
          <a:xfrm>
            <a:off x="2062321" y="1712177"/>
            <a:ext cx="3323596" cy="361741"/>
          </a:xfrm>
          <a:prstGeom prst="rect">
            <a:avLst/>
          </a:prstGeom>
          <a:noFill/>
          <a:ln>
            <a:noFill/>
          </a:ln>
        </p:spPr>
      </p:pic>
      <p:pic>
        <p:nvPicPr>
          <p:cNvPr id="275" name="Google Shape;275;p88"/>
          <p:cNvPicPr preferRelativeResize="0"/>
          <p:nvPr/>
        </p:nvPicPr>
        <p:blipFill rotWithShape="1">
          <a:blip r:embed="rId4">
            <a:alphaModFix/>
          </a:blip>
          <a:srcRect t="17735" b="73962"/>
          <a:stretch/>
        </p:blipFill>
        <p:spPr>
          <a:xfrm>
            <a:off x="6615899" y="1712176"/>
            <a:ext cx="1201719" cy="361741"/>
          </a:xfrm>
          <a:prstGeom prst="rect">
            <a:avLst/>
          </a:prstGeom>
          <a:noFill/>
          <a:ln>
            <a:noFill/>
          </a:ln>
        </p:spPr>
      </p:pic>
      <p:sp>
        <p:nvSpPr>
          <p:cNvPr id="276" name="Google Shape;276;p88"/>
          <p:cNvSpPr/>
          <p:nvPr/>
        </p:nvSpPr>
        <p:spPr>
          <a:xfrm>
            <a:off x="163830" y="1003022"/>
            <a:ext cx="2746518"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de-DE" sz="2800" b="1" i="0" u="none" strike="noStrike" cap="none">
                <a:solidFill>
                  <a:srgbClr val="5EB130"/>
                </a:solidFill>
                <a:latin typeface="Poppins"/>
                <a:ea typeface="Poppins"/>
                <a:cs typeface="Poppins"/>
                <a:sym typeface="Poppins"/>
              </a:rPr>
              <a:t>Spotify</a:t>
            </a:r>
            <a:endParaRPr sz="1400" b="1" i="0" u="none" strike="noStrike" cap="none">
              <a:solidFill>
                <a:srgbClr val="5EB130"/>
              </a:solidFill>
              <a:latin typeface="Poppins"/>
              <a:ea typeface="Poppins"/>
              <a:cs typeface="Poppins"/>
              <a:sym typeface="Poppins"/>
            </a:endParaRPr>
          </a:p>
        </p:txBody>
      </p:sp>
      <p:pic>
        <p:nvPicPr>
          <p:cNvPr id="277" name="Google Shape;277;p88" descr="Screenshot of Spotify - Landing page"/>
          <p:cNvPicPr preferRelativeResize="0"/>
          <p:nvPr/>
        </p:nvPicPr>
        <p:blipFill rotWithShape="1">
          <a:blip r:embed="rId5">
            <a:alphaModFix/>
          </a:blip>
          <a:srcRect b="64936"/>
          <a:stretch/>
        </p:blipFill>
        <p:spPr>
          <a:xfrm>
            <a:off x="3804610" y="915689"/>
            <a:ext cx="4921305" cy="5778778"/>
          </a:xfrm>
          <a:prstGeom prst="rect">
            <a:avLst/>
          </a:prstGeom>
          <a:noFill/>
          <a:ln>
            <a:noFill/>
          </a:ln>
        </p:spPr>
      </p:pic>
      <p:sp>
        <p:nvSpPr>
          <p:cNvPr id="278" name="Google Shape;278;p88"/>
          <p:cNvSpPr/>
          <p:nvPr/>
        </p:nvSpPr>
        <p:spPr>
          <a:xfrm rot="5400000">
            <a:off x="9250925" y="5115983"/>
            <a:ext cx="887931" cy="538712"/>
          </a:xfrm>
          <a:prstGeom prst="stripedRightArrow">
            <a:avLst>
              <a:gd name="adj1" fmla="val 50000"/>
              <a:gd name="adj2" fmla="val 50000"/>
            </a:avLst>
          </a:prstGeom>
          <a:solidFill>
            <a:srgbClr val="E1EFD8"/>
          </a:solidFill>
          <a:ln w="25400" cap="flat" cmpd="sng">
            <a:solidFill>
              <a:srgbClr val="C4E0B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79" name="Google Shape;279;p88"/>
          <p:cNvSpPr txBox="1"/>
          <p:nvPr/>
        </p:nvSpPr>
        <p:spPr>
          <a:xfrm>
            <a:off x="1086760" y="2259893"/>
            <a:ext cx="2008856"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1400" b="1" i="0" u="none" strike="noStrike" cap="none">
                <a:solidFill>
                  <a:srgbClr val="5EB130"/>
                </a:solidFill>
                <a:latin typeface="Poppins"/>
                <a:ea typeface="Poppins"/>
                <a:cs typeface="Poppins"/>
                <a:sym typeface="Poppins"/>
              </a:rPr>
              <a:t>Nutzenversprechen</a:t>
            </a:r>
            <a:endParaRPr sz="1400" b="1" i="0" u="none" strike="noStrike" cap="none">
              <a:solidFill>
                <a:srgbClr val="5EB130"/>
              </a:solidFill>
              <a:latin typeface="Poppins"/>
              <a:ea typeface="Poppins"/>
              <a:cs typeface="Poppins"/>
              <a:sym typeface="Poppins"/>
            </a:endParaRPr>
          </a:p>
        </p:txBody>
      </p:sp>
      <p:cxnSp>
        <p:nvCxnSpPr>
          <p:cNvPr id="280" name="Google Shape;280;p88"/>
          <p:cNvCxnSpPr>
            <a:stCxn id="279" idx="3"/>
          </p:cNvCxnSpPr>
          <p:nvPr/>
        </p:nvCxnSpPr>
        <p:spPr>
          <a:xfrm>
            <a:off x="3095616" y="2413781"/>
            <a:ext cx="597900" cy="0"/>
          </a:xfrm>
          <a:prstGeom prst="straightConnector1">
            <a:avLst/>
          </a:prstGeom>
          <a:noFill/>
          <a:ln w="25400" cap="flat" cmpd="sng">
            <a:solidFill>
              <a:schemeClr val="accent6"/>
            </a:solidFill>
            <a:prstDash val="solid"/>
            <a:round/>
            <a:headEnd type="none" w="sm" len="sm"/>
            <a:tailEnd type="none" w="sm" len="sm"/>
          </a:ln>
          <a:effectLst>
            <a:outerShdw blurRad="40000" dist="20000" dir="5400000" rotWithShape="0">
              <a:srgbClr val="000000">
                <a:alpha val="37647"/>
              </a:srgbClr>
            </a:outerShdw>
          </a:effectLst>
        </p:spPr>
      </p:cxnSp>
      <p:sp>
        <p:nvSpPr>
          <p:cNvPr id="281" name="Google Shape;281;p88"/>
          <p:cNvSpPr txBox="1"/>
          <p:nvPr/>
        </p:nvSpPr>
        <p:spPr>
          <a:xfrm>
            <a:off x="605675" y="4882672"/>
            <a:ext cx="2593260"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1400" b="1" i="0" u="none" strike="noStrike" cap="none">
                <a:solidFill>
                  <a:srgbClr val="5EB130"/>
                </a:solidFill>
                <a:latin typeface="Poppins"/>
                <a:ea typeface="Poppins"/>
                <a:cs typeface="Poppins"/>
                <a:sym typeface="Poppins"/>
              </a:rPr>
              <a:t>Informationen und Spezifikationen</a:t>
            </a:r>
            <a:endParaRPr sz="1400" b="1" i="0" u="none" strike="noStrike" cap="none">
              <a:solidFill>
                <a:srgbClr val="5EB130"/>
              </a:solidFill>
              <a:latin typeface="Poppins"/>
              <a:ea typeface="Poppins"/>
              <a:cs typeface="Poppins"/>
              <a:sym typeface="Poppins"/>
            </a:endParaRPr>
          </a:p>
        </p:txBody>
      </p:sp>
      <p:cxnSp>
        <p:nvCxnSpPr>
          <p:cNvPr id="282" name="Google Shape;282;p88"/>
          <p:cNvCxnSpPr/>
          <p:nvPr/>
        </p:nvCxnSpPr>
        <p:spPr>
          <a:xfrm>
            <a:off x="3095616" y="5144282"/>
            <a:ext cx="597986" cy="0"/>
          </a:xfrm>
          <a:prstGeom prst="straightConnector1">
            <a:avLst/>
          </a:prstGeom>
          <a:noFill/>
          <a:ln w="25400" cap="flat" cmpd="sng">
            <a:solidFill>
              <a:schemeClr val="accent6"/>
            </a:solidFill>
            <a:prstDash val="solid"/>
            <a:round/>
            <a:headEnd type="none" w="sm" len="sm"/>
            <a:tailEnd type="none" w="sm" len="sm"/>
          </a:ln>
          <a:effectLst>
            <a:outerShdw blurRad="40000" dist="20000" dir="5400000" rotWithShape="0">
              <a:srgbClr val="000000">
                <a:alpha val="37647"/>
              </a:srgbClr>
            </a:outerShdw>
          </a:effectLst>
        </p:spPr>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pic>
        <p:nvPicPr>
          <p:cNvPr id="108" name="Google Shape;108;p74"/>
          <p:cNvPicPr preferRelativeResize="0"/>
          <p:nvPr/>
        </p:nvPicPr>
        <p:blipFill rotWithShape="1">
          <a:blip r:embed="rId3">
            <a:alphaModFix/>
          </a:blip>
          <a:srcRect/>
          <a:stretch/>
        </p:blipFill>
        <p:spPr>
          <a:xfrm>
            <a:off x="11397370" y="6335563"/>
            <a:ext cx="719605" cy="471588"/>
          </a:xfrm>
          <a:prstGeom prst="rect">
            <a:avLst/>
          </a:prstGeom>
          <a:noFill/>
          <a:ln>
            <a:noFill/>
          </a:ln>
        </p:spPr>
      </p:pic>
      <p:sp>
        <p:nvSpPr>
          <p:cNvPr id="109" name="Google Shape;109;p74"/>
          <p:cNvSpPr/>
          <p:nvPr/>
        </p:nvSpPr>
        <p:spPr>
          <a:xfrm>
            <a:off x="1064077" y="3248367"/>
            <a:ext cx="9972223"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3200" b="1" i="0" u="none" strike="noStrike" cap="none">
                <a:solidFill>
                  <a:srgbClr val="3A3838"/>
                </a:solidFill>
                <a:latin typeface="Poppins"/>
                <a:ea typeface="Poppins"/>
                <a:cs typeface="Poppins"/>
                <a:sym typeface="Poppins"/>
              </a:rPr>
              <a:t>Why you should validate first and build later … </a:t>
            </a:r>
            <a:endParaRPr sz="2800" b="0" i="0" u="none" strike="noStrike" cap="none">
              <a:solidFill>
                <a:srgbClr val="3A3838"/>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89"/>
          <p:cNvSpPr/>
          <p:nvPr/>
        </p:nvSpPr>
        <p:spPr>
          <a:xfrm>
            <a:off x="163830" y="74295"/>
            <a:ext cx="7113568" cy="7078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de-DE" sz="4000" b="1" i="0" u="none" strike="noStrike" cap="none">
                <a:solidFill>
                  <a:schemeClr val="lt1"/>
                </a:solidFill>
                <a:latin typeface="Poppins"/>
                <a:ea typeface="Poppins"/>
                <a:cs typeface="Poppins"/>
                <a:sym typeface="Poppins"/>
              </a:rPr>
              <a:t>Good Practices</a:t>
            </a:r>
            <a:endParaRPr sz="2000" b="1" i="0" u="none" strike="noStrike" cap="none">
              <a:solidFill>
                <a:schemeClr val="lt1"/>
              </a:solidFill>
              <a:latin typeface="Poppins"/>
              <a:ea typeface="Poppins"/>
              <a:cs typeface="Poppins"/>
              <a:sym typeface="Poppins"/>
            </a:endParaRPr>
          </a:p>
        </p:txBody>
      </p:sp>
      <p:sp>
        <p:nvSpPr>
          <p:cNvPr id="288" name="Google Shape;288;p89"/>
          <p:cNvSpPr/>
          <p:nvPr/>
        </p:nvSpPr>
        <p:spPr>
          <a:xfrm>
            <a:off x="-1" y="984702"/>
            <a:ext cx="6903721"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de-DE" sz="1600" b="1" i="0" u="none" strike="noStrike" cap="none">
                <a:solidFill>
                  <a:schemeClr val="lt1"/>
                </a:solidFill>
                <a:latin typeface="Poppins"/>
                <a:ea typeface="Poppins"/>
                <a:cs typeface="Poppins"/>
                <a:sym typeface="Poppins"/>
              </a:rPr>
              <a:t>Besteht ein Bedarf und existiert eine Zahlungsbereitschaft?</a:t>
            </a:r>
            <a:endParaRPr sz="1400" b="0" i="0" u="none" strike="noStrike" cap="none">
              <a:solidFill>
                <a:srgbClr val="000000"/>
              </a:solidFill>
              <a:latin typeface="Arial"/>
              <a:ea typeface="Arial"/>
              <a:cs typeface="Arial"/>
              <a:sym typeface="Arial"/>
            </a:endParaRPr>
          </a:p>
        </p:txBody>
      </p:sp>
      <p:pic>
        <p:nvPicPr>
          <p:cNvPr id="289" name="Google Shape;289;p89"/>
          <p:cNvPicPr preferRelativeResize="0"/>
          <p:nvPr/>
        </p:nvPicPr>
        <p:blipFill rotWithShape="1">
          <a:blip r:embed="rId3">
            <a:alphaModFix/>
          </a:blip>
          <a:srcRect/>
          <a:stretch/>
        </p:blipFill>
        <p:spPr>
          <a:xfrm>
            <a:off x="11397370" y="6335563"/>
            <a:ext cx="719605" cy="471588"/>
          </a:xfrm>
          <a:prstGeom prst="rect">
            <a:avLst/>
          </a:prstGeom>
          <a:noFill/>
          <a:ln>
            <a:noFill/>
          </a:ln>
        </p:spPr>
      </p:pic>
      <p:pic>
        <p:nvPicPr>
          <p:cNvPr id="290" name="Google Shape;290;p89"/>
          <p:cNvPicPr preferRelativeResize="0"/>
          <p:nvPr/>
        </p:nvPicPr>
        <p:blipFill rotWithShape="1">
          <a:blip r:embed="rId4">
            <a:alphaModFix/>
          </a:blip>
          <a:srcRect t="17735" b="73962"/>
          <a:stretch/>
        </p:blipFill>
        <p:spPr>
          <a:xfrm>
            <a:off x="2062321" y="1712177"/>
            <a:ext cx="3323596" cy="361741"/>
          </a:xfrm>
          <a:prstGeom prst="rect">
            <a:avLst/>
          </a:prstGeom>
          <a:noFill/>
          <a:ln>
            <a:noFill/>
          </a:ln>
        </p:spPr>
      </p:pic>
      <p:pic>
        <p:nvPicPr>
          <p:cNvPr id="291" name="Google Shape;291;p89"/>
          <p:cNvPicPr preferRelativeResize="0"/>
          <p:nvPr/>
        </p:nvPicPr>
        <p:blipFill rotWithShape="1">
          <a:blip r:embed="rId4">
            <a:alphaModFix/>
          </a:blip>
          <a:srcRect t="17735" b="73962"/>
          <a:stretch/>
        </p:blipFill>
        <p:spPr>
          <a:xfrm>
            <a:off x="6615899" y="1712176"/>
            <a:ext cx="1201719" cy="361741"/>
          </a:xfrm>
          <a:prstGeom prst="rect">
            <a:avLst/>
          </a:prstGeom>
          <a:noFill/>
          <a:ln>
            <a:noFill/>
          </a:ln>
        </p:spPr>
      </p:pic>
      <p:sp>
        <p:nvSpPr>
          <p:cNvPr id="292" name="Google Shape;292;p89"/>
          <p:cNvSpPr/>
          <p:nvPr/>
        </p:nvSpPr>
        <p:spPr>
          <a:xfrm>
            <a:off x="163830" y="1003022"/>
            <a:ext cx="2746518"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de-DE" sz="2800" b="1" i="0" u="none" strike="noStrike" cap="none">
                <a:solidFill>
                  <a:srgbClr val="5EB130"/>
                </a:solidFill>
                <a:latin typeface="Poppins"/>
                <a:ea typeface="Poppins"/>
                <a:cs typeface="Poppins"/>
                <a:sym typeface="Poppins"/>
              </a:rPr>
              <a:t>Spotify</a:t>
            </a:r>
            <a:endParaRPr sz="1400" b="1" i="0" u="none" strike="noStrike" cap="none">
              <a:solidFill>
                <a:srgbClr val="5EB130"/>
              </a:solidFill>
              <a:latin typeface="Poppins"/>
              <a:ea typeface="Poppins"/>
              <a:cs typeface="Poppins"/>
              <a:sym typeface="Poppins"/>
            </a:endParaRPr>
          </a:p>
        </p:txBody>
      </p:sp>
      <p:pic>
        <p:nvPicPr>
          <p:cNvPr id="293" name="Google Shape;293;p89" descr="Screenshot of Spotify - Landing page"/>
          <p:cNvPicPr preferRelativeResize="0"/>
          <p:nvPr/>
        </p:nvPicPr>
        <p:blipFill rotWithShape="1">
          <a:blip r:embed="rId5">
            <a:alphaModFix/>
          </a:blip>
          <a:srcRect l="-193" t="35073" r="192" b="33959"/>
          <a:stretch/>
        </p:blipFill>
        <p:spPr>
          <a:xfrm>
            <a:off x="3720614" y="1323216"/>
            <a:ext cx="4921305" cy="5103791"/>
          </a:xfrm>
          <a:prstGeom prst="rect">
            <a:avLst/>
          </a:prstGeom>
          <a:noFill/>
          <a:ln>
            <a:noFill/>
          </a:ln>
        </p:spPr>
      </p:pic>
      <p:sp>
        <p:nvSpPr>
          <p:cNvPr id="294" name="Google Shape;294;p89"/>
          <p:cNvSpPr/>
          <p:nvPr/>
        </p:nvSpPr>
        <p:spPr>
          <a:xfrm rot="5400000">
            <a:off x="9250925" y="5115983"/>
            <a:ext cx="887931" cy="538712"/>
          </a:xfrm>
          <a:prstGeom prst="stripedRightArrow">
            <a:avLst>
              <a:gd name="adj1" fmla="val 50000"/>
              <a:gd name="adj2" fmla="val 50000"/>
            </a:avLst>
          </a:prstGeom>
          <a:solidFill>
            <a:srgbClr val="E1EFD8"/>
          </a:solidFill>
          <a:ln w="25400" cap="flat" cmpd="sng">
            <a:solidFill>
              <a:srgbClr val="C4E0B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95" name="Google Shape;295;p89"/>
          <p:cNvSpPr txBox="1"/>
          <p:nvPr/>
        </p:nvSpPr>
        <p:spPr>
          <a:xfrm>
            <a:off x="605675" y="4882672"/>
            <a:ext cx="259326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1400" b="1" i="0" u="none" strike="noStrike" cap="none">
                <a:solidFill>
                  <a:srgbClr val="5EB130"/>
                </a:solidFill>
                <a:latin typeface="Poppins"/>
                <a:ea typeface="Poppins"/>
                <a:cs typeface="Poppins"/>
                <a:sym typeface="Poppins"/>
              </a:rPr>
              <a:t>Alleinstellungsmerkmal</a:t>
            </a:r>
            <a:endParaRPr sz="1400" b="1" i="0" u="none" strike="noStrike" cap="none">
              <a:solidFill>
                <a:srgbClr val="5EB130"/>
              </a:solidFill>
              <a:latin typeface="Poppins"/>
              <a:ea typeface="Poppins"/>
              <a:cs typeface="Poppins"/>
              <a:sym typeface="Poppins"/>
            </a:endParaRPr>
          </a:p>
        </p:txBody>
      </p:sp>
      <p:cxnSp>
        <p:nvCxnSpPr>
          <p:cNvPr id="296" name="Google Shape;296;p89"/>
          <p:cNvCxnSpPr/>
          <p:nvPr/>
        </p:nvCxnSpPr>
        <p:spPr>
          <a:xfrm>
            <a:off x="3095616" y="5144282"/>
            <a:ext cx="597986" cy="0"/>
          </a:xfrm>
          <a:prstGeom prst="straightConnector1">
            <a:avLst/>
          </a:prstGeom>
          <a:noFill/>
          <a:ln w="25400" cap="flat" cmpd="sng">
            <a:solidFill>
              <a:schemeClr val="accent6"/>
            </a:solidFill>
            <a:prstDash val="solid"/>
            <a:round/>
            <a:headEnd type="none" w="sm" len="sm"/>
            <a:tailEnd type="none" w="sm" len="sm"/>
          </a:ln>
          <a:effectLst>
            <a:outerShdw blurRad="40000" dist="20000" dir="5400000" rotWithShape="0">
              <a:srgbClr val="000000">
                <a:alpha val="37647"/>
              </a:srgbClr>
            </a:outerShdw>
          </a:effectLst>
        </p:spPr>
      </p:cxn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90"/>
          <p:cNvSpPr/>
          <p:nvPr/>
        </p:nvSpPr>
        <p:spPr>
          <a:xfrm>
            <a:off x="163830" y="74295"/>
            <a:ext cx="7113568" cy="7078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de-DE" sz="4000" b="1" i="0" u="none" strike="noStrike" cap="none">
                <a:solidFill>
                  <a:schemeClr val="lt1"/>
                </a:solidFill>
                <a:latin typeface="Poppins"/>
                <a:ea typeface="Poppins"/>
                <a:cs typeface="Poppins"/>
                <a:sym typeface="Poppins"/>
              </a:rPr>
              <a:t>Good Practices</a:t>
            </a:r>
            <a:endParaRPr sz="2000" b="1" i="0" u="none" strike="noStrike" cap="none">
              <a:solidFill>
                <a:schemeClr val="lt1"/>
              </a:solidFill>
              <a:latin typeface="Poppins"/>
              <a:ea typeface="Poppins"/>
              <a:cs typeface="Poppins"/>
              <a:sym typeface="Poppins"/>
            </a:endParaRPr>
          </a:p>
        </p:txBody>
      </p:sp>
      <p:sp>
        <p:nvSpPr>
          <p:cNvPr id="302" name="Google Shape;302;p90"/>
          <p:cNvSpPr/>
          <p:nvPr/>
        </p:nvSpPr>
        <p:spPr>
          <a:xfrm>
            <a:off x="-1" y="984702"/>
            <a:ext cx="6903721"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de-DE" sz="1600" b="1" i="0" u="none" strike="noStrike" cap="none">
                <a:solidFill>
                  <a:schemeClr val="lt1"/>
                </a:solidFill>
                <a:latin typeface="Poppins"/>
                <a:ea typeface="Poppins"/>
                <a:cs typeface="Poppins"/>
                <a:sym typeface="Poppins"/>
              </a:rPr>
              <a:t>Besteht ein Bedarf und existiert eine Zahlungsbereitschaft?</a:t>
            </a:r>
            <a:endParaRPr sz="1400" b="0" i="0" u="none" strike="noStrike" cap="none">
              <a:solidFill>
                <a:srgbClr val="000000"/>
              </a:solidFill>
              <a:latin typeface="Arial"/>
              <a:ea typeface="Arial"/>
              <a:cs typeface="Arial"/>
              <a:sym typeface="Arial"/>
            </a:endParaRPr>
          </a:p>
        </p:txBody>
      </p:sp>
      <p:pic>
        <p:nvPicPr>
          <p:cNvPr id="303" name="Google Shape;303;p90"/>
          <p:cNvPicPr preferRelativeResize="0"/>
          <p:nvPr/>
        </p:nvPicPr>
        <p:blipFill rotWithShape="1">
          <a:blip r:embed="rId3">
            <a:alphaModFix/>
          </a:blip>
          <a:srcRect/>
          <a:stretch/>
        </p:blipFill>
        <p:spPr>
          <a:xfrm>
            <a:off x="11397370" y="6335563"/>
            <a:ext cx="719605" cy="471588"/>
          </a:xfrm>
          <a:prstGeom prst="rect">
            <a:avLst/>
          </a:prstGeom>
          <a:noFill/>
          <a:ln>
            <a:noFill/>
          </a:ln>
        </p:spPr>
      </p:pic>
      <p:pic>
        <p:nvPicPr>
          <p:cNvPr id="304" name="Google Shape;304;p90"/>
          <p:cNvPicPr preferRelativeResize="0"/>
          <p:nvPr/>
        </p:nvPicPr>
        <p:blipFill rotWithShape="1">
          <a:blip r:embed="rId4">
            <a:alphaModFix/>
          </a:blip>
          <a:srcRect t="17735" b="73962"/>
          <a:stretch/>
        </p:blipFill>
        <p:spPr>
          <a:xfrm>
            <a:off x="2062321" y="1712177"/>
            <a:ext cx="3323596" cy="361741"/>
          </a:xfrm>
          <a:prstGeom prst="rect">
            <a:avLst/>
          </a:prstGeom>
          <a:noFill/>
          <a:ln>
            <a:noFill/>
          </a:ln>
        </p:spPr>
      </p:pic>
      <p:pic>
        <p:nvPicPr>
          <p:cNvPr id="305" name="Google Shape;305;p90"/>
          <p:cNvPicPr preferRelativeResize="0"/>
          <p:nvPr/>
        </p:nvPicPr>
        <p:blipFill rotWithShape="1">
          <a:blip r:embed="rId4">
            <a:alphaModFix/>
          </a:blip>
          <a:srcRect t="17735" b="73962"/>
          <a:stretch/>
        </p:blipFill>
        <p:spPr>
          <a:xfrm>
            <a:off x="6615899" y="1712176"/>
            <a:ext cx="1201719" cy="361741"/>
          </a:xfrm>
          <a:prstGeom prst="rect">
            <a:avLst/>
          </a:prstGeom>
          <a:noFill/>
          <a:ln>
            <a:noFill/>
          </a:ln>
        </p:spPr>
      </p:pic>
      <p:sp>
        <p:nvSpPr>
          <p:cNvPr id="306" name="Google Shape;306;p90"/>
          <p:cNvSpPr/>
          <p:nvPr/>
        </p:nvSpPr>
        <p:spPr>
          <a:xfrm>
            <a:off x="163830" y="1003022"/>
            <a:ext cx="2746518"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de-DE" sz="2800" b="1" i="0" u="none" strike="noStrike" cap="none">
                <a:solidFill>
                  <a:srgbClr val="5EB130"/>
                </a:solidFill>
                <a:latin typeface="Poppins"/>
                <a:ea typeface="Poppins"/>
                <a:cs typeface="Poppins"/>
                <a:sym typeface="Poppins"/>
              </a:rPr>
              <a:t>Spotify</a:t>
            </a:r>
            <a:endParaRPr sz="1400" b="1" i="0" u="none" strike="noStrike" cap="none">
              <a:solidFill>
                <a:srgbClr val="5EB130"/>
              </a:solidFill>
              <a:latin typeface="Poppins"/>
              <a:ea typeface="Poppins"/>
              <a:cs typeface="Poppins"/>
              <a:sym typeface="Poppins"/>
            </a:endParaRPr>
          </a:p>
        </p:txBody>
      </p:sp>
      <p:pic>
        <p:nvPicPr>
          <p:cNvPr id="307" name="Google Shape;307;p90" descr="Screenshot of Spotify - Landing page"/>
          <p:cNvPicPr preferRelativeResize="0"/>
          <p:nvPr/>
        </p:nvPicPr>
        <p:blipFill rotWithShape="1">
          <a:blip r:embed="rId5">
            <a:alphaModFix/>
          </a:blip>
          <a:srcRect l="1" t="66859" r="-1" b="2174"/>
          <a:stretch/>
        </p:blipFill>
        <p:spPr>
          <a:xfrm>
            <a:off x="3720614" y="1323216"/>
            <a:ext cx="4921305" cy="5103791"/>
          </a:xfrm>
          <a:prstGeom prst="rect">
            <a:avLst/>
          </a:prstGeom>
          <a:noFill/>
          <a:ln>
            <a:noFill/>
          </a:ln>
        </p:spPr>
      </p:pic>
      <p:sp>
        <p:nvSpPr>
          <p:cNvPr id="308" name="Google Shape;308;p90"/>
          <p:cNvSpPr txBox="1"/>
          <p:nvPr/>
        </p:nvSpPr>
        <p:spPr>
          <a:xfrm>
            <a:off x="529475" y="2810816"/>
            <a:ext cx="2593260"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1400" b="1" i="0" u="none" strike="noStrike" cap="none">
                <a:solidFill>
                  <a:srgbClr val="5EB130"/>
                </a:solidFill>
                <a:latin typeface="Poppins"/>
                <a:ea typeface="Poppins"/>
                <a:cs typeface="Poppins"/>
                <a:sym typeface="Poppins"/>
              </a:rPr>
              <a:t>Zahlungsbereitschaft und Call to Action</a:t>
            </a:r>
            <a:endParaRPr sz="1400" b="1" i="0" u="none" strike="noStrike" cap="none">
              <a:solidFill>
                <a:srgbClr val="5EB130"/>
              </a:solidFill>
              <a:latin typeface="Poppins"/>
              <a:ea typeface="Poppins"/>
              <a:cs typeface="Poppins"/>
              <a:sym typeface="Poppins"/>
            </a:endParaRPr>
          </a:p>
        </p:txBody>
      </p:sp>
      <p:cxnSp>
        <p:nvCxnSpPr>
          <p:cNvPr id="309" name="Google Shape;309;p90"/>
          <p:cNvCxnSpPr/>
          <p:nvPr/>
        </p:nvCxnSpPr>
        <p:spPr>
          <a:xfrm>
            <a:off x="3019416" y="3072426"/>
            <a:ext cx="597986" cy="0"/>
          </a:xfrm>
          <a:prstGeom prst="straightConnector1">
            <a:avLst/>
          </a:prstGeom>
          <a:noFill/>
          <a:ln w="25400" cap="flat" cmpd="sng">
            <a:solidFill>
              <a:schemeClr val="accent6"/>
            </a:solidFill>
            <a:prstDash val="solid"/>
            <a:round/>
            <a:headEnd type="none" w="sm" len="sm"/>
            <a:tailEnd type="none" w="sm" len="sm"/>
          </a:ln>
          <a:effectLst>
            <a:outerShdw blurRad="40000" dist="20000" dir="5400000" rotWithShape="0">
              <a:srgbClr val="000000">
                <a:alpha val="37647"/>
              </a:srgbClr>
            </a:outerShdw>
          </a:effectLst>
        </p:spPr>
      </p:cxn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91"/>
          <p:cNvSpPr/>
          <p:nvPr/>
        </p:nvSpPr>
        <p:spPr>
          <a:xfrm>
            <a:off x="163830" y="74295"/>
            <a:ext cx="7113568" cy="7078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de-DE" sz="4000" b="1" i="0" u="none" strike="noStrike" cap="none">
                <a:solidFill>
                  <a:schemeClr val="lt1"/>
                </a:solidFill>
                <a:latin typeface="Poppins"/>
                <a:ea typeface="Poppins"/>
                <a:cs typeface="Poppins"/>
                <a:sym typeface="Poppins"/>
              </a:rPr>
              <a:t>Landing Page</a:t>
            </a:r>
            <a:endParaRPr sz="2000" b="1" i="0" u="none" strike="noStrike" cap="none">
              <a:solidFill>
                <a:schemeClr val="lt1"/>
              </a:solidFill>
              <a:latin typeface="Poppins"/>
              <a:ea typeface="Poppins"/>
              <a:cs typeface="Poppins"/>
              <a:sym typeface="Poppins"/>
            </a:endParaRPr>
          </a:p>
        </p:txBody>
      </p:sp>
      <p:sp>
        <p:nvSpPr>
          <p:cNvPr id="315" name="Google Shape;315;p91"/>
          <p:cNvSpPr/>
          <p:nvPr/>
        </p:nvSpPr>
        <p:spPr>
          <a:xfrm>
            <a:off x="-1" y="984702"/>
            <a:ext cx="6903721"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de-DE" sz="1600" b="1" i="0" u="none" strike="noStrike" cap="none">
                <a:solidFill>
                  <a:schemeClr val="lt1"/>
                </a:solidFill>
                <a:latin typeface="Poppins"/>
                <a:ea typeface="Poppins"/>
                <a:cs typeface="Poppins"/>
                <a:sym typeface="Poppins"/>
              </a:rPr>
              <a:t>Besteht ein Bedarf und existiert eine Zahlungsbereitschaft?</a:t>
            </a:r>
            <a:endParaRPr sz="1400" b="0" i="0" u="none" strike="noStrike" cap="none">
              <a:solidFill>
                <a:srgbClr val="000000"/>
              </a:solidFill>
              <a:latin typeface="Arial"/>
              <a:ea typeface="Arial"/>
              <a:cs typeface="Arial"/>
              <a:sym typeface="Arial"/>
            </a:endParaRPr>
          </a:p>
        </p:txBody>
      </p:sp>
      <p:sp>
        <p:nvSpPr>
          <p:cNvPr id="316" name="Google Shape;316;p91"/>
          <p:cNvSpPr/>
          <p:nvPr/>
        </p:nvSpPr>
        <p:spPr>
          <a:xfrm>
            <a:off x="-1" y="972242"/>
            <a:ext cx="3340355" cy="437405"/>
          </a:xfrm>
          <a:prstGeom prst="rect">
            <a:avLst/>
          </a:prstGeom>
          <a:solidFill>
            <a:srgbClr val="5EB130"/>
          </a:solidFill>
          <a:ln w="12700" cap="flat" cmpd="sng">
            <a:solidFill>
              <a:srgbClr val="5EB13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17" name="Google Shape;317;p91"/>
          <p:cNvSpPr/>
          <p:nvPr/>
        </p:nvSpPr>
        <p:spPr>
          <a:xfrm>
            <a:off x="79526" y="990889"/>
            <a:ext cx="3260829"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2000" b="1" i="0" u="none" strike="noStrike" cap="none">
                <a:solidFill>
                  <a:schemeClr val="lt1"/>
                </a:solidFill>
                <a:latin typeface="Poppins"/>
                <a:ea typeface="Poppins"/>
                <a:cs typeface="Poppins"/>
                <a:sym typeface="Poppins"/>
              </a:rPr>
              <a:t>DSGVO und Impressum</a:t>
            </a:r>
            <a:endParaRPr sz="2000" b="0" i="0" u="none" strike="noStrike" cap="none">
              <a:solidFill>
                <a:srgbClr val="000000"/>
              </a:solidFill>
              <a:latin typeface="Arial"/>
              <a:ea typeface="Arial"/>
              <a:cs typeface="Arial"/>
              <a:sym typeface="Arial"/>
            </a:endParaRPr>
          </a:p>
        </p:txBody>
      </p:sp>
      <p:sp>
        <p:nvSpPr>
          <p:cNvPr id="318" name="Google Shape;318;p91"/>
          <p:cNvSpPr/>
          <p:nvPr/>
        </p:nvSpPr>
        <p:spPr>
          <a:xfrm>
            <a:off x="172354" y="2031400"/>
            <a:ext cx="8253597" cy="7078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2000" b="0" i="0" u="none" strike="noStrike" cap="none">
                <a:solidFill>
                  <a:schemeClr val="dk1"/>
                </a:solidFill>
                <a:latin typeface="Poppins"/>
                <a:ea typeface="Poppins"/>
                <a:cs typeface="Poppins"/>
                <a:sym typeface="Poppins"/>
              </a:rPr>
              <a:t>Beim Veröffentlichen eurer Landingpage solltet ihr die DSGVO beachten und unbedingt ein Impressum angeben.</a:t>
            </a:r>
            <a:endParaRPr sz="2000" b="0" i="0" u="none" strike="noStrike" cap="none">
              <a:solidFill>
                <a:schemeClr val="dk1"/>
              </a:solidFill>
              <a:latin typeface="Calibri"/>
              <a:ea typeface="Calibri"/>
              <a:cs typeface="Calibri"/>
              <a:sym typeface="Calibri"/>
            </a:endParaRPr>
          </a:p>
        </p:txBody>
      </p:sp>
      <p:pic>
        <p:nvPicPr>
          <p:cNvPr id="319" name="Google Shape;319;p91" descr="ACHTUNG WIR MACHEN FOTOS IM JUZ – JUZ Plaidt &amp; JUZ Saffig"/>
          <p:cNvPicPr preferRelativeResize="0"/>
          <p:nvPr/>
        </p:nvPicPr>
        <p:blipFill rotWithShape="1">
          <a:blip r:embed="rId3">
            <a:alphaModFix/>
          </a:blip>
          <a:srcRect/>
          <a:stretch/>
        </p:blipFill>
        <p:spPr>
          <a:xfrm>
            <a:off x="9102381" y="3720174"/>
            <a:ext cx="2745064" cy="2316834"/>
          </a:xfrm>
          <a:prstGeom prst="rect">
            <a:avLst/>
          </a:prstGeom>
          <a:noFill/>
          <a:ln>
            <a:noFill/>
          </a:ln>
        </p:spPr>
      </p:pic>
      <p:pic>
        <p:nvPicPr>
          <p:cNvPr id="320" name="Google Shape;320;p91"/>
          <p:cNvPicPr preferRelativeResize="0"/>
          <p:nvPr/>
        </p:nvPicPr>
        <p:blipFill rotWithShape="1">
          <a:blip r:embed="rId4">
            <a:alphaModFix/>
          </a:blip>
          <a:srcRect/>
          <a:stretch/>
        </p:blipFill>
        <p:spPr>
          <a:xfrm>
            <a:off x="11397370" y="6335563"/>
            <a:ext cx="719605" cy="471588"/>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92"/>
          <p:cNvSpPr/>
          <p:nvPr/>
        </p:nvSpPr>
        <p:spPr>
          <a:xfrm>
            <a:off x="163830" y="74295"/>
            <a:ext cx="7113568" cy="7078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de-DE" sz="4000" b="1" i="0" u="none" strike="noStrike" cap="none">
                <a:solidFill>
                  <a:schemeClr val="lt1"/>
                </a:solidFill>
                <a:latin typeface="Poppins"/>
                <a:ea typeface="Poppins"/>
                <a:cs typeface="Poppins"/>
                <a:sym typeface="Poppins"/>
              </a:rPr>
              <a:t>Good Practices</a:t>
            </a:r>
            <a:endParaRPr sz="2000" b="1" i="0" u="none" strike="noStrike" cap="none">
              <a:solidFill>
                <a:schemeClr val="lt1"/>
              </a:solidFill>
              <a:latin typeface="Poppins"/>
              <a:ea typeface="Poppins"/>
              <a:cs typeface="Poppins"/>
              <a:sym typeface="Poppins"/>
            </a:endParaRPr>
          </a:p>
        </p:txBody>
      </p:sp>
      <p:sp>
        <p:nvSpPr>
          <p:cNvPr id="326" name="Google Shape;326;p92"/>
          <p:cNvSpPr/>
          <p:nvPr/>
        </p:nvSpPr>
        <p:spPr>
          <a:xfrm>
            <a:off x="-1" y="984702"/>
            <a:ext cx="6903721"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de-DE" sz="1600" b="1" i="0" u="none" strike="noStrike" cap="none">
                <a:solidFill>
                  <a:schemeClr val="lt1"/>
                </a:solidFill>
                <a:latin typeface="Poppins"/>
                <a:ea typeface="Poppins"/>
                <a:cs typeface="Poppins"/>
                <a:sym typeface="Poppins"/>
              </a:rPr>
              <a:t>Besteht ein Bedarf und existiert eine Zahlungsbereitschaft?</a:t>
            </a:r>
            <a:endParaRPr sz="1400" b="0" i="0" u="none" strike="noStrike" cap="none">
              <a:solidFill>
                <a:srgbClr val="000000"/>
              </a:solidFill>
              <a:latin typeface="Arial"/>
              <a:ea typeface="Arial"/>
              <a:cs typeface="Arial"/>
              <a:sym typeface="Arial"/>
            </a:endParaRPr>
          </a:p>
        </p:txBody>
      </p:sp>
      <p:pic>
        <p:nvPicPr>
          <p:cNvPr id="327" name="Google Shape;327;p92"/>
          <p:cNvPicPr preferRelativeResize="0"/>
          <p:nvPr/>
        </p:nvPicPr>
        <p:blipFill rotWithShape="1">
          <a:blip r:embed="rId3">
            <a:alphaModFix/>
          </a:blip>
          <a:srcRect/>
          <a:stretch/>
        </p:blipFill>
        <p:spPr>
          <a:xfrm>
            <a:off x="11397370" y="6335563"/>
            <a:ext cx="719605" cy="471588"/>
          </a:xfrm>
          <a:prstGeom prst="rect">
            <a:avLst/>
          </a:prstGeom>
          <a:noFill/>
          <a:ln>
            <a:noFill/>
          </a:ln>
        </p:spPr>
      </p:pic>
      <p:sp>
        <p:nvSpPr>
          <p:cNvPr id="328" name="Google Shape;328;p92"/>
          <p:cNvSpPr/>
          <p:nvPr/>
        </p:nvSpPr>
        <p:spPr>
          <a:xfrm>
            <a:off x="163830" y="1076265"/>
            <a:ext cx="6503670"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de-DE" sz="2400" b="1" i="0" u="none" strike="noStrike" cap="none">
                <a:solidFill>
                  <a:srgbClr val="3A3838"/>
                </a:solidFill>
                <a:latin typeface="Poppins"/>
                <a:ea typeface="Poppins"/>
                <a:cs typeface="Poppins"/>
                <a:sym typeface="Poppins"/>
              </a:rPr>
              <a:t>Beispiele für Landingpages</a:t>
            </a:r>
            <a:endParaRPr sz="1200" b="1" i="0" u="none" strike="noStrike" cap="none">
              <a:solidFill>
                <a:srgbClr val="3A3838"/>
              </a:solidFill>
              <a:latin typeface="Poppins"/>
              <a:ea typeface="Poppins"/>
              <a:cs typeface="Poppins"/>
              <a:sym typeface="Poppins"/>
            </a:endParaRPr>
          </a:p>
        </p:txBody>
      </p:sp>
      <p:sp>
        <p:nvSpPr>
          <p:cNvPr id="329" name="Google Shape;329;p92"/>
          <p:cNvSpPr txBox="1"/>
          <p:nvPr/>
        </p:nvSpPr>
        <p:spPr>
          <a:xfrm>
            <a:off x="163830" y="2457879"/>
            <a:ext cx="4670757"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1400" b="0" i="0" u="sng" strike="noStrike" cap="none">
                <a:solidFill>
                  <a:srgbClr val="3A3838"/>
                </a:solidFill>
                <a:latin typeface="Poppins"/>
                <a:ea typeface="Poppins"/>
                <a:cs typeface="Poppins"/>
                <a:sym typeface="Poppins"/>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https://getballpark.com</a:t>
            </a:r>
            <a:endParaRPr sz="1400" b="0" i="0" u="none" strike="noStrike" cap="none">
              <a:solidFill>
                <a:srgbClr val="3A3838"/>
              </a:solidFill>
              <a:latin typeface="Poppins"/>
              <a:ea typeface="Poppins"/>
              <a:cs typeface="Poppins"/>
              <a:sym typeface="Poppins"/>
            </a:endParaRPr>
          </a:p>
        </p:txBody>
      </p:sp>
      <p:sp>
        <p:nvSpPr>
          <p:cNvPr id="330" name="Google Shape;330;p92"/>
          <p:cNvSpPr/>
          <p:nvPr/>
        </p:nvSpPr>
        <p:spPr>
          <a:xfrm>
            <a:off x="163830" y="3047316"/>
            <a:ext cx="2682145"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1400" b="0" i="0" u="sng" strike="noStrike" cap="none">
                <a:solidFill>
                  <a:srgbClr val="3A3838"/>
                </a:solidFill>
                <a:latin typeface="Poppins"/>
                <a:ea typeface="Poppins"/>
                <a:cs typeface="Poppins"/>
                <a:sym typeface="Poppins"/>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https://nomod.com/en-de/</a:t>
            </a:r>
            <a:endParaRPr sz="1400" b="0" i="0" u="none" strike="noStrike" cap="none">
              <a:solidFill>
                <a:srgbClr val="3A3838"/>
              </a:solidFill>
              <a:latin typeface="Poppins"/>
              <a:ea typeface="Poppins"/>
              <a:cs typeface="Poppins"/>
              <a:sym typeface="Poppins"/>
            </a:endParaRPr>
          </a:p>
        </p:txBody>
      </p:sp>
      <p:sp>
        <p:nvSpPr>
          <p:cNvPr id="331" name="Google Shape;331;p92"/>
          <p:cNvSpPr/>
          <p:nvPr/>
        </p:nvSpPr>
        <p:spPr>
          <a:xfrm>
            <a:off x="163830" y="3636753"/>
            <a:ext cx="6384454"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1400" b="0" i="0" u="sng" strike="noStrike" cap="none">
                <a:solidFill>
                  <a:srgbClr val="000000"/>
                </a:solidFill>
                <a:latin typeface="Poppins"/>
                <a:ea typeface="Poppins"/>
                <a:cs typeface="Poppins"/>
                <a:sym typeface="Poppins"/>
                <a:hlinkClick r:id="rId6">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https://claralabs.com/</a:t>
            </a:r>
            <a:endParaRPr sz="1400" b="0" i="0" u="none" strike="noStrike" cap="none">
              <a:solidFill>
                <a:srgbClr val="000000"/>
              </a:solidFill>
              <a:latin typeface="Poppins"/>
              <a:ea typeface="Poppins"/>
              <a:cs typeface="Poppins"/>
              <a:sym typeface="Poppins"/>
            </a:endParaRPr>
          </a:p>
        </p:txBody>
      </p:sp>
      <p:sp>
        <p:nvSpPr>
          <p:cNvPr id="332" name="Google Shape;332;p92"/>
          <p:cNvSpPr/>
          <p:nvPr/>
        </p:nvSpPr>
        <p:spPr>
          <a:xfrm>
            <a:off x="163830" y="1915999"/>
            <a:ext cx="4948791"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1400" b="0" i="0" u="sng" strike="noStrike" cap="none">
                <a:solidFill>
                  <a:srgbClr val="000000"/>
                </a:solidFill>
                <a:latin typeface="Poppins"/>
                <a:ea typeface="Poppins"/>
                <a:cs typeface="Poppins"/>
                <a:sym typeface="Poppins"/>
                <a:hlinkClick r:id="rId7">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https://t3n.de/news/landingpage-beispiele-548072</a:t>
            </a:r>
            <a:r>
              <a:rPr lang="de-DE" sz="1400" b="0" i="0" u="none" strike="noStrike" cap="none">
                <a:solidFill>
                  <a:srgbClr val="000000"/>
                </a:solidFill>
                <a:latin typeface="Poppins"/>
                <a:ea typeface="Poppins"/>
                <a:cs typeface="Poppins"/>
                <a:sym typeface="Poppins"/>
              </a:rPr>
              <a:t>/</a:t>
            </a:r>
            <a:endParaRPr/>
          </a:p>
        </p:txBody>
      </p:sp>
      <p:pic>
        <p:nvPicPr>
          <p:cNvPr id="333" name="Google Shape;333;p92" descr="turned on MacBook Pro beside gray mug"/>
          <p:cNvPicPr preferRelativeResize="0"/>
          <p:nvPr/>
        </p:nvPicPr>
        <p:blipFill rotWithShape="1">
          <a:blip r:embed="rId8">
            <a:alphaModFix/>
          </a:blip>
          <a:srcRect l="22138" r="34317"/>
          <a:stretch/>
        </p:blipFill>
        <p:spPr>
          <a:xfrm>
            <a:off x="7067551" y="-3169"/>
            <a:ext cx="5168900" cy="6861169"/>
          </a:xfrm>
          <a:prstGeom prst="rect">
            <a:avLst/>
          </a:prstGeom>
          <a:noFill/>
          <a:ln>
            <a:noFill/>
          </a:ln>
        </p:spPr>
      </p:pic>
      <p:sp>
        <p:nvSpPr>
          <p:cNvPr id="334" name="Google Shape;334;p92"/>
          <p:cNvSpPr/>
          <p:nvPr/>
        </p:nvSpPr>
        <p:spPr>
          <a:xfrm>
            <a:off x="163830" y="4178633"/>
            <a:ext cx="6096000"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1400" b="0" i="0" u="sng" strike="noStrike" cap="none">
                <a:solidFill>
                  <a:srgbClr val="000000"/>
                </a:solidFill>
                <a:latin typeface="Poppins"/>
                <a:ea typeface="Poppins"/>
                <a:cs typeface="Poppins"/>
                <a:sym typeface="Poppins"/>
                <a:hlinkClick r:id="rId9">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https://buffer.com/resources/the-ultimate-guide-to-creating-effective-landing-pages/</a:t>
            </a:r>
            <a:endParaRPr sz="1400" b="0" i="0" u="none" strike="noStrike" cap="none">
              <a:solidFill>
                <a:srgbClr val="000000"/>
              </a:solidFill>
              <a:latin typeface="Poppins"/>
              <a:ea typeface="Poppins"/>
              <a:cs typeface="Poppins"/>
              <a:sym typeface="Poppins"/>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93"/>
          <p:cNvSpPr/>
          <p:nvPr/>
        </p:nvSpPr>
        <p:spPr>
          <a:xfrm>
            <a:off x="163830" y="74295"/>
            <a:ext cx="7113568" cy="7078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de-DE" sz="4000" b="1" i="0" u="none" strike="noStrike" cap="none">
                <a:solidFill>
                  <a:schemeClr val="lt1"/>
                </a:solidFill>
                <a:latin typeface="Poppins"/>
                <a:ea typeface="Poppins"/>
                <a:cs typeface="Poppins"/>
                <a:sym typeface="Poppins"/>
              </a:rPr>
              <a:t>Links</a:t>
            </a:r>
            <a:endParaRPr sz="2000" b="1" i="0" u="none" strike="noStrike" cap="none">
              <a:solidFill>
                <a:schemeClr val="lt1"/>
              </a:solidFill>
              <a:latin typeface="Poppins"/>
              <a:ea typeface="Poppins"/>
              <a:cs typeface="Poppins"/>
              <a:sym typeface="Poppins"/>
            </a:endParaRPr>
          </a:p>
        </p:txBody>
      </p:sp>
      <p:sp>
        <p:nvSpPr>
          <p:cNvPr id="340" name="Google Shape;340;p93"/>
          <p:cNvSpPr/>
          <p:nvPr/>
        </p:nvSpPr>
        <p:spPr>
          <a:xfrm>
            <a:off x="-1" y="984702"/>
            <a:ext cx="6903721"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de-DE" sz="1600" b="1" i="0" u="none" strike="noStrike" cap="none">
                <a:solidFill>
                  <a:schemeClr val="lt1"/>
                </a:solidFill>
                <a:latin typeface="Poppins"/>
                <a:ea typeface="Poppins"/>
                <a:cs typeface="Poppins"/>
                <a:sym typeface="Poppins"/>
              </a:rPr>
              <a:t>Besteht ein Bedarf und existiert eine Zahlungsbereitschaft?</a:t>
            </a:r>
            <a:endParaRPr sz="1400" b="0" i="0" u="none" strike="noStrike" cap="none">
              <a:solidFill>
                <a:srgbClr val="000000"/>
              </a:solidFill>
              <a:latin typeface="Arial"/>
              <a:ea typeface="Arial"/>
              <a:cs typeface="Arial"/>
              <a:sym typeface="Arial"/>
            </a:endParaRPr>
          </a:p>
        </p:txBody>
      </p:sp>
      <p:pic>
        <p:nvPicPr>
          <p:cNvPr id="341" name="Google Shape;341;p93"/>
          <p:cNvPicPr preferRelativeResize="0"/>
          <p:nvPr/>
        </p:nvPicPr>
        <p:blipFill rotWithShape="1">
          <a:blip r:embed="rId3">
            <a:alphaModFix/>
          </a:blip>
          <a:srcRect/>
          <a:stretch/>
        </p:blipFill>
        <p:spPr>
          <a:xfrm>
            <a:off x="11397370" y="6335563"/>
            <a:ext cx="719605" cy="471588"/>
          </a:xfrm>
          <a:prstGeom prst="rect">
            <a:avLst/>
          </a:prstGeom>
          <a:noFill/>
          <a:ln>
            <a:noFill/>
          </a:ln>
        </p:spPr>
      </p:pic>
      <p:sp>
        <p:nvSpPr>
          <p:cNvPr id="342" name="Google Shape;342;p93"/>
          <p:cNvSpPr/>
          <p:nvPr/>
        </p:nvSpPr>
        <p:spPr>
          <a:xfrm>
            <a:off x="163830" y="1076265"/>
            <a:ext cx="6503670" cy="83095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de-DE" sz="2400" b="1" i="0" u="none" strike="noStrike" cap="none">
                <a:solidFill>
                  <a:srgbClr val="3A3838"/>
                </a:solidFill>
                <a:latin typeface="Poppins"/>
                <a:ea typeface="Poppins"/>
                <a:cs typeface="Poppins"/>
                <a:sym typeface="Poppins"/>
              </a:rPr>
              <a:t>Websites zur Durchführung von Landingpage Smoke Tests</a:t>
            </a:r>
            <a:endParaRPr sz="1200" b="1" i="0" u="none" strike="noStrike" cap="none">
              <a:solidFill>
                <a:srgbClr val="3A3838"/>
              </a:solidFill>
              <a:latin typeface="Poppins"/>
              <a:ea typeface="Poppins"/>
              <a:cs typeface="Poppins"/>
              <a:sym typeface="Poppins"/>
            </a:endParaRPr>
          </a:p>
        </p:txBody>
      </p:sp>
      <p:sp>
        <p:nvSpPr>
          <p:cNvPr id="343" name="Google Shape;343;p93"/>
          <p:cNvSpPr txBox="1"/>
          <p:nvPr/>
        </p:nvSpPr>
        <p:spPr>
          <a:xfrm>
            <a:off x="237113" y="3149399"/>
            <a:ext cx="506730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1400" b="0" i="0" u="sng" strike="noStrike" cap="none">
                <a:solidFill>
                  <a:srgbClr val="3A3838"/>
                </a:solidFill>
                <a:latin typeface="Poppins"/>
                <a:ea typeface="Poppins"/>
                <a:cs typeface="Poppins"/>
                <a:sym typeface="Poppins"/>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https://unbounce.com/de/produkt/landing-pages/</a:t>
            </a:r>
            <a:endParaRPr sz="1400" b="0" i="0" u="none" strike="noStrike" cap="none">
              <a:solidFill>
                <a:srgbClr val="3A3838"/>
              </a:solidFill>
              <a:latin typeface="Poppins"/>
              <a:ea typeface="Poppins"/>
              <a:cs typeface="Poppins"/>
              <a:sym typeface="Poppins"/>
            </a:endParaRPr>
          </a:p>
        </p:txBody>
      </p:sp>
      <p:sp>
        <p:nvSpPr>
          <p:cNvPr id="344" name="Google Shape;344;p93"/>
          <p:cNvSpPr txBox="1"/>
          <p:nvPr/>
        </p:nvSpPr>
        <p:spPr>
          <a:xfrm>
            <a:off x="237113" y="3601030"/>
            <a:ext cx="506730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1400" b="0" i="0" u="sng" strike="noStrike" cap="none">
                <a:solidFill>
                  <a:srgbClr val="3A3838"/>
                </a:solidFill>
                <a:latin typeface="Poppins"/>
                <a:ea typeface="Poppins"/>
                <a:cs typeface="Poppins"/>
                <a:sym typeface="Poppins"/>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https://mailchimp.com/features/landing-pages/</a:t>
            </a:r>
            <a:endParaRPr sz="1400" b="0" i="0" u="none" strike="noStrike" cap="none">
              <a:solidFill>
                <a:srgbClr val="3A3838"/>
              </a:solidFill>
              <a:latin typeface="Poppins"/>
              <a:ea typeface="Poppins"/>
              <a:cs typeface="Poppins"/>
              <a:sym typeface="Poppins"/>
            </a:endParaRPr>
          </a:p>
        </p:txBody>
      </p:sp>
      <p:sp>
        <p:nvSpPr>
          <p:cNvPr id="345" name="Google Shape;345;p93"/>
          <p:cNvSpPr txBox="1"/>
          <p:nvPr/>
        </p:nvSpPr>
        <p:spPr>
          <a:xfrm>
            <a:off x="237113" y="2246137"/>
            <a:ext cx="506730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1400" b="0" i="0" u="sng" strike="noStrike" cap="none">
                <a:solidFill>
                  <a:srgbClr val="3A3838"/>
                </a:solidFill>
                <a:latin typeface="Poppins"/>
                <a:ea typeface="Poppins"/>
                <a:cs typeface="Poppins"/>
                <a:sym typeface="Poppins"/>
                <a:hlinkClick r:id="rId6">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https://de.squarespace.com/</a:t>
            </a:r>
            <a:endParaRPr sz="1400" b="0" i="0" u="none" strike="noStrike" cap="none">
              <a:solidFill>
                <a:srgbClr val="3A3838"/>
              </a:solidFill>
              <a:latin typeface="Poppins"/>
              <a:ea typeface="Poppins"/>
              <a:cs typeface="Poppins"/>
              <a:sym typeface="Poppins"/>
            </a:endParaRPr>
          </a:p>
        </p:txBody>
      </p:sp>
      <p:sp>
        <p:nvSpPr>
          <p:cNvPr id="346" name="Google Shape;346;p93">
            <a:hlinkClick r:id="rId7"/>
          </p:cNvPr>
          <p:cNvSpPr txBox="1"/>
          <p:nvPr/>
        </p:nvSpPr>
        <p:spPr>
          <a:xfrm>
            <a:off x="237113" y="2697768"/>
            <a:ext cx="506730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1400" b="0" i="0" u="sng" strike="noStrike" cap="none">
                <a:solidFill>
                  <a:srgbClr val="3A3838"/>
                </a:solidFill>
                <a:latin typeface="Poppins"/>
                <a:ea typeface="Poppins"/>
                <a:cs typeface="Poppins"/>
                <a:sym typeface="Poppins"/>
                <a:hlinkClick r:id="rId8">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https://wix.com</a:t>
            </a:r>
            <a:endParaRPr sz="1400" b="0" i="0" u="none" strike="noStrike" cap="none">
              <a:solidFill>
                <a:srgbClr val="3A3838"/>
              </a:solidFill>
              <a:latin typeface="Poppins"/>
              <a:ea typeface="Poppins"/>
              <a:cs typeface="Poppins"/>
              <a:sym typeface="Poppins"/>
            </a:endParaRPr>
          </a:p>
        </p:txBody>
      </p:sp>
      <p:pic>
        <p:nvPicPr>
          <p:cNvPr id="347" name="Google Shape;347;p93" descr="turned on MacBook Pro beside gray mug"/>
          <p:cNvPicPr preferRelativeResize="0"/>
          <p:nvPr/>
        </p:nvPicPr>
        <p:blipFill rotWithShape="1">
          <a:blip r:embed="rId9">
            <a:alphaModFix/>
          </a:blip>
          <a:srcRect l="22138" r="34317"/>
          <a:stretch/>
        </p:blipFill>
        <p:spPr>
          <a:xfrm>
            <a:off x="7067551" y="-3169"/>
            <a:ext cx="5168900" cy="6861169"/>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82"/>
          <p:cNvSpPr/>
          <p:nvPr/>
        </p:nvSpPr>
        <p:spPr>
          <a:xfrm>
            <a:off x="0" y="0"/>
            <a:ext cx="12191999" cy="6858000"/>
          </a:xfrm>
          <a:prstGeom prst="rect">
            <a:avLst/>
          </a:prstGeom>
          <a:solidFill>
            <a:srgbClr val="5EB13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190" name="Google Shape;190;p82"/>
          <p:cNvSpPr/>
          <p:nvPr/>
        </p:nvSpPr>
        <p:spPr>
          <a:xfrm>
            <a:off x="2087593" y="2357914"/>
            <a:ext cx="8310113" cy="15696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de-DE" sz="4800" b="1" i="0" u="none" strike="noStrike" cap="none" dirty="0" smtClean="0">
                <a:solidFill>
                  <a:schemeClr val="lt1"/>
                </a:solidFill>
                <a:latin typeface="Poppins"/>
                <a:ea typeface="Poppins"/>
                <a:cs typeface="Poppins"/>
                <a:sym typeface="Poppins"/>
              </a:rPr>
              <a:t>Bei Fragen wendet euch gerne an das HIKE-Team</a:t>
            </a:r>
            <a:endParaRPr sz="2800" b="1" i="0" u="none" strike="noStrike" cap="none" dirty="0">
              <a:solidFill>
                <a:schemeClr val="lt1"/>
              </a:solidFill>
              <a:latin typeface="Poppins"/>
              <a:ea typeface="Poppins"/>
              <a:cs typeface="Poppins"/>
              <a:sym typeface="Poppins"/>
            </a:endParaRPr>
          </a:p>
        </p:txBody>
      </p:sp>
      <p:pic>
        <p:nvPicPr>
          <p:cNvPr id="191" name="Google Shape;191;p82" descr="Ein Bild, das Zeichnung enthält.&#10;&#10;Automatisch generierte Beschreibung"/>
          <p:cNvPicPr preferRelativeResize="0"/>
          <p:nvPr/>
        </p:nvPicPr>
        <p:blipFill rotWithShape="1">
          <a:blip r:embed="rId3">
            <a:alphaModFix/>
          </a:blip>
          <a:srcRect t="19054" b="9945"/>
          <a:stretch/>
        </p:blipFill>
        <p:spPr>
          <a:xfrm>
            <a:off x="9760185" y="5400338"/>
            <a:ext cx="2165116" cy="1073980"/>
          </a:xfrm>
          <a:prstGeom prst="rect">
            <a:avLst/>
          </a:prstGeom>
          <a:noFill/>
          <a:ln>
            <a:noFill/>
          </a:ln>
        </p:spPr>
      </p:pic>
    </p:spTree>
    <p:extLst>
      <p:ext uri="{BB962C8B-B14F-4D97-AF65-F5344CB8AC3E}">
        <p14:creationId xmlns:p14="http://schemas.microsoft.com/office/powerpoint/2010/main" val="3272905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75"/>
          <p:cNvSpPr/>
          <p:nvPr/>
        </p:nvSpPr>
        <p:spPr>
          <a:xfrm>
            <a:off x="163830" y="74295"/>
            <a:ext cx="7113568" cy="7078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de-DE" sz="4000" b="1" i="0" u="none" strike="noStrike" cap="none">
                <a:solidFill>
                  <a:schemeClr val="lt1"/>
                </a:solidFill>
                <a:latin typeface="Poppins"/>
                <a:ea typeface="Poppins"/>
                <a:cs typeface="Poppins"/>
                <a:sym typeface="Poppins"/>
              </a:rPr>
              <a:t>Landingpage</a:t>
            </a:r>
            <a:endParaRPr sz="2000" b="1" i="0" u="none" strike="noStrike" cap="none">
              <a:solidFill>
                <a:schemeClr val="lt1"/>
              </a:solidFill>
              <a:latin typeface="Poppins"/>
              <a:ea typeface="Poppins"/>
              <a:cs typeface="Poppins"/>
              <a:sym typeface="Poppins"/>
            </a:endParaRPr>
          </a:p>
        </p:txBody>
      </p:sp>
      <p:pic>
        <p:nvPicPr>
          <p:cNvPr id="115" name="Google Shape;115;p75"/>
          <p:cNvPicPr preferRelativeResize="0"/>
          <p:nvPr/>
        </p:nvPicPr>
        <p:blipFill rotWithShape="1">
          <a:blip r:embed="rId3">
            <a:alphaModFix/>
          </a:blip>
          <a:srcRect/>
          <a:stretch/>
        </p:blipFill>
        <p:spPr>
          <a:xfrm>
            <a:off x="11397370" y="6335563"/>
            <a:ext cx="719605" cy="471588"/>
          </a:xfrm>
          <a:prstGeom prst="rect">
            <a:avLst/>
          </a:prstGeom>
          <a:noFill/>
          <a:ln>
            <a:noFill/>
          </a:ln>
        </p:spPr>
      </p:pic>
      <p:sp>
        <p:nvSpPr>
          <p:cNvPr id="116" name="Google Shape;116;p75"/>
          <p:cNvSpPr/>
          <p:nvPr/>
        </p:nvSpPr>
        <p:spPr>
          <a:xfrm>
            <a:off x="1134416" y="3027303"/>
            <a:ext cx="9972223" cy="107721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de-DE" sz="3200" b="1" i="0" u="none" strike="noStrike" cap="none">
                <a:solidFill>
                  <a:srgbClr val="3A3838"/>
                </a:solidFill>
                <a:latin typeface="Poppins"/>
                <a:ea typeface="Poppins"/>
                <a:cs typeface="Poppins"/>
                <a:sym typeface="Poppins"/>
              </a:rPr>
              <a:t>Was ist eine Landingpage und </a:t>
            </a:r>
            <a:br>
              <a:rPr lang="de-DE" sz="3200" b="1" i="0" u="none" strike="noStrike" cap="none">
                <a:solidFill>
                  <a:srgbClr val="3A3838"/>
                </a:solidFill>
                <a:latin typeface="Poppins"/>
                <a:ea typeface="Poppins"/>
                <a:cs typeface="Poppins"/>
                <a:sym typeface="Poppins"/>
              </a:rPr>
            </a:br>
            <a:r>
              <a:rPr lang="de-DE" sz="3200" b="1" i="0" u="none" strike="noStrike" cap="none">
                <a:solidFill>
                  <a:srgbClr val="3A3838"/>
                </a:solidFill>
                <a:latin typeface="Poppins"/>
                <a:ea typeface="Poppins"/>
                <a:cs typeface="Poppins"/>
                <a:sym typeface="Poppins"/>
              </a:rPr>
              <a:t>warum ist sie so wichtig?</a:t>
            </a:r>
            <a:endParaRPr sz="2800" b="0" i="0" u="none" strike="noStrike" cap="none">
              <a:solidFill>
                <a:srgbClr val="3A3838"/>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76"/>
          <p:cNvSpPr/>
          <p:nvPr/>
        </p:nvSpPr>
        <p:spPr>
          <a:xfrm>
            <a:off x="163830" y="74295"/>
            <a:ext cx="7113568" cy="7078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de-DE" sz="4000" b="1" i="0" u="none" strike="noStrike" cap="none">
                <a:solidFill>
                  <a:schemeClr val="lt1"/>
                </a:solidFill>
                <a:latin typeface="Poppins"/>
                <a:ea typeface="Poppins"/>
                <a:cs typeface="Poppins"/>
                <a:sym typeface="Poppins"/>
              </a:rPr>
              <a:t>Landing Page</a:t>
            </a:r>
            <a:endParaRPr sz="2000" b="1" i="0" u="none" strike="noStrike" cap="none">
              <a:solidFill>
                <a:schemeClr val="lt1"/>
              </a:solidFill>
              <a:latin typeface="Poppins"/>
              <a:ea typeface="Poppins"/>
              <a:cs typeface="Poppins"/>
              <a:sym typeface="Poppins"/>
            </a:endParaRPr>
          </a:p>
        </p:txBody>
      </p:sp>
      <p:pic>
        <p:nvPicPr>
          <p:cNvPr id="122" name="Google Shape;122;p76"/>
          <p:cNvPicPr preferRelativeResize="0"/>
          <p:nvPr/>
        </p:nvPicPr>
        <p:blipFill rotWithShape="1">
          <a:blip r:embed="rId3">
            <a:alphaModFix/>
          </a:blip>
          <a:srcRect/>
          <a:stretch/>
        </p:blipFill>
        <p:spPr>
          <a:xfrm>
            <a:off x="11397370" y="6335563"/>
            <a:ext cx="719605" cy="471588"/>
          </a:xfrm>
          <a:prstGeom prst="rect">
            <a:avLst/>
          </a:prstGeom>
          <a:noFill/>
          <a:ln>
            <a:noFill/>
          </a:ln>
        </p:spPr>
      </p:pic>
      <p:sp>
        <p:nvSpPr>
          <p:cNvPr id="123" name="Google Shape;123;p76"/>
          <p:cNvSpPr/>
          <p:nvPr/>
        </p:nvSpPr>
        <p:spPr>
          <a:xfrm>
            <a:off x="196699" y="1029356"/>
            <a:ext cx="9972223"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1800" b="1" i="0" u="none" strike="noStrike" cap="none">
                <a:solidFill>
                  <a:srgbClr val="3A3838"/>
                </a:solidFill>
                <a:latin typeface="Poppins"/>
                <a:ea typeface="Poppins"/>
                <a:cs typeface="Poppins"/>
                <a:sym typeface="Poppins"/>
              </a:rPr>
              <a:t>Was ist eine Landing Page und warum ist sie so wichtig?</a:t>
            </a:r>
            <a:endParaRPr sz="1600" b="0" i="0" u="none" strike="noStrike" cap="none">
              <a:solidFill>
                <a:srgbClr val="3A3838"/>
              </a:solidFill>
              <a:latin typeface="Arial"/>
              <a:ea typeface="Arial"/>
              <a:cs typeface="Arial"/>
              <a:sym typeface="Arial"/>
            </a:endParaRPr>
          </a:p>
        </p:txBody>
      </p:sp>
      <p:sp>
        <p:nvSpPr>
          <p:cNvPr id="124" name="Google Shape;124;p76"/>
          <p:cNvSpPr/>
          <p:nvPr/>
        </p:nvSpPr>
        <p:spPr>
          <a:xfrm>
            <a:off x="267406" y="1748102"/>
            <a:ext cx="11438924" cy="17542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1800" b="0" i="0" u="none" strike="noStrike" cap="none">
                <a:solidFill>
                  <a:schemeClr val="dk1"/>
                </a:solidFill>
                <a:latin typeface="Poppins"/>
                <a:ea typeface="Poppins"/>
                <a:cs typeface="Poppins"/>
                <a:sym typeface="Poppins"/>
              </a:rPr>
              <a:t>Im Grunde ist eine Landing Page eine Seite, auf der dein Besucher landet. </a:t>
            </a:r>
            <a:endParaRPr sz="1800" b="0" i="0" u="none" strike="noStrike" cap="none">
              <a:solidFill>
                <a:schemeClr val="dk1"/>
              </a:solidFill>
              <a:latin typeface="Poppins"/>
              <a:ea typeface="Poppins"/>
              <a:cs typeface="Poppins"/>
              <a:sym typeface="Poppins"/>
            </a:endParaRPr>
          </a:p>
          <a:p>
            <a:pPr marL="0" marR="0" lvl="0" indent="0" algn="l" rtl="0">
              <a:lnSpc>
                <a:spcPct val="100000"/>
              </a:lnSpc>
              <a:spcBef>
                <a:spcPts val="0"/>
              </a:spcBef>
              <a:spcAft>
                <a:spcPts val="0"/>
              </a:spcAft>
              <a:buNone/>
            </a:pPr>
            <a:endParaRPr sz="1800" b="0" i="0" u="none" strike="noStrike" cap="none">
              <a:solidFill>
                <a:schemeClr val="dk1"/>
              </a:solidFill>
              <a:latin typeface="Poppins"/>
              <a:ea typeface="Poppins"/>
              <a:cs typeface="Poppins"/>
              <a:sym typeface="Poppins"/>
            </a:endParaRPr>
          </a:p>
          <a:p>
            <a:pPr marL="0" marR="0" lvl="0" indent="0" algn="l" rtl="0">
              <a:lnSpc>
                <a:spcPct val="100000"/>
              </a:lnSpc>
              <a:spcBef>
                <a:spcPts val="0"/>
              </a:spcBef>
              <a:spcAft>
                <a:spcPts val="0"/>
              </a:spcAft>
              <a:buNone/>
            </a:pPr>
            <a:r>
              <a:rPr lang="de-DE" sz="1800" b="0" i="0" u="none" strike="noStrike" cap="none">
                <a:solidFill>
                  <a:schemeClr val="dk1"/>
                </a:solidFill>
                <a:latin typeface="Poppins"/>
                <a:ea typeface="Poppins"/>
                <a:cs typeface="Poppins"/>
                <a:sym typeface="Poppins"/>
              </a:rPr>
              <a:t>Dabei hat er etwas angeklickt, das ihn hierher gebracht hat. Das kann z. B. ein Banner oder ein Link in einer E-Mail sein. </a:t>
            </a:r>
            <a:endParaRPr sz="1800" b="0" i="0" u="none" strike="noStrike" cap="none">
              <a:solidFill>
                <a:schemeClr val="dk1"/>
              </a:solidFill>
              <a:latin typeface="Poppins"/>
              <a:ea typeface="Poppins"/>
              <a:cs typeface="Poppins"/>
              <a:sym typeface="Poppins"/>
            </a:endParaRPr>
          </a:p>
          <a:p>
            <a:pPr marL="0" marR="0" lvl="0" indent="0" algn="l" rtl="0">
              <a:lnSpc>
                <a:spcPct val="100000"/>
              </a:lnSpc>
              <a:spcBef>
                <a:spcPts val="0"/>
              </a:spcBef>
              <a:spcAft>
                <a:spcPts val="0"/>
              </a:spcAft>
              <a:buNone/>
            </a:pPr>
            <a:endParaRPr sz="1800" b="0" i="0" u="none" strike="noStrike" cap="none">
              <a:solidFill>
                <a:schemeClr val="dk1"/>
              </a:solidFill>
              <a:latin typeface="Poppins"/>
              <a:ea typeface="Poppins"/>
              <a:cs typeface="Poppins"/>
              <a:sym typeface="Poppins"/>
            </a:endParaRPr>
          </a:p>
          <a:p>
            <a:pPr marL="0" marR="0" lvl="0" indent="0" algn="l" rtl="0">
              <a:lnSpc>
                <a:spcPct val="100000"/>
              </a:lnSpc>
              <a:spcBef>
                <a:spcPts val="0"/>
              </a:spcBef>
              <a:spcAft>
                <a:spcPts val="0"/>
              </a:spcAft>
              <a:buNone/>
            </a:pPr>
            <a:r>
              <a:rPr lang="de-DE" sz="1800" b="0" i="0" u="none" strike="noStrike" cap="none">
                <a:solidFill>
                  <a:schemeClr val="dk1"/>
                </a:solidFill>
                <a:latin typeface="Poppins"/>
                <a:ea typeface="Poppins"/>
                <a:cs typeface="Poppins"/>
                <a:sym typeface="Poppins"/>
              </a:rPr>
              <a:t>Aber die Besonderheit einer Landing Page ist, dass sie sich auf eine Handlung fokussiert.</a:t>
            </a:r>
            <a:endParaRPr sz="1800" b="0" i="0" u="none" strike="noStrike" cap="none">
              <a:solidFill>
                <a:schemeClr val="dk1"/>
              </a:solidFill>
              <a:latin typeface="Poppins"/>
              <a:ea typeface="Poppins"/>
              <a:cs typeface="Poppins"/>
              <a:sym typeface="Poppins"/>
            </a:endParaRPr>
          </a:p>
        </p:txBody>
      </p:sp>
      <p:sp>
        <p:nvSpPr>
          <p:cNvPr id="125" name="Google Shape;125;p76"/>
          <p:cNvSpPr/>
          <p:nvPr/>
        </p:nvSpPr>
        <p:spPr>
          <a:xfrm>
            <a:off x="723481" y="5456255"/>
            <a:ext cx="10673889" cy="733684"/>
          </a:xfrm>
          <a:prstGeom prst="roundRect">
            <a:avLst>
              <a:gd name="adj" fmla="val 16667"/>
            </a:avLst>
          </a:prstGeom>
          <a:solidFill>
            <a:srgbClr val="5EB130"/>
          </a:solidFill>
          <a:ln w="25400" cap="flat" cmpd="sng">
            <a:solidFill>
              <a:srgbClr val="5EB13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26" name="Google Shape;126;p76"/>
          <p:cNvSpPr/>
          <p:nvPr/>
        </p:nvSpPr>
        <p:spPr>
          <a:xfrm rot="5400000">
            <a:off x="692021" y="5716314"/>
            <a:ext cx="552737" cy="213567"/>
          </a:xfrm>
          <a:prstGeom prst="triangle">
            <a:avLst>
              <a:gd name="adj" fmla="val 50000"/>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27" name="Google Shape;127;p76"/>
          <p:cNvSpPr/>
          <p:nvPr/>
        </p:nvSpPr>
        <p:spPr>
          <a:xfrm>
            <a:off x="1213298" y="5570254"/>
            <a:ext cx="5965095"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2400" b="0" i="0" u="none" strike="noStrike" cap="none">
                <a:solidFill>
                  <a:schemeClr val="lt1"/>
                </a:solidFill>
                <a:latin typeface="Poppins"/>
                <a:ea typeface="Poppins"/>
                <a:cs typeface="Poppins"/>
                <a:sym typeface="Poppins"/>
              </a:rPr>
              <a:t>Es ist eine Seite mit </a:t>
            </a:r>
            <a:r>
              <a:rPr lang="de-DE" sz="2400" b="1" i="0" u="none" strike="noStrike" cap="none">
                <a:solidFill>
                  <a:schemeClr val="lt1"/>
                </a:solidFill>
                <a:latin typeface="Poppins"/>
                <a:ea typeface="Poppins"/>
                <a:cs typeface="Poppins"/>
                <a:sym typeface="Poppins"/>
              </a:rPr>
              <a:t>einem klaren Ziel</a:t>
            </a:r>
            <a:r>
              <a:rPr lang="de-DE" sz="2400" b="0" i="0" u="none" strike="noStrike" cap="none">
                <a:solidFill>
                  <a:schemeClr val="lt1"/>
                </a:solidFill>
                <a:latin typeface="Poppins"/>
                <a:ea typeface="Poppins"/>
                <a:cs typeface="Poppins"/>
                <a:sym typeface="Poppins"/>
              </a:rPr>
              <a:t>!</a:t>
            </a:r>
            <a:endParaRPr sz="2400" b="0" i="0" u="none" strike="noStrike" cap="none">
              <a:solidFill>
                <a:schemeClr val="lt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77"/>
          <p:cNvSpPr/>
          <p:nvPr/>
        </p:nvSpPr>
        <p:spPr>
          <a:xfrm>
            <a:off x="163830" y="74295"/>
            <a:ext cx="7113568" cy="7078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4000" b="1" i="0" u="none" strike="noStrike" cap="none">
                <a:solidFill>
                  <a:schemeClr val="lt1"/>
                </a:solidFill>
                <a:latin typeface="Poppins"/>
                <a:ea typeface="Poppins"/>
                <a:cs typeface="Poppins"/>
                <a:sym typeface="Poppins"/>
              </a:rPr>
              <a:t>Landing Page</a:t>
            </a:r>
            <a:endParaRPr sz="2000" b="1" i="0" u="none" strike="noStrike" cap="none">
              <a:solidFill>
                <a:schemeClr val="lt1"/>
              </a:solidFill>
              <a:latin typeface="Poppins"/>
              <a:ea typeface="Poppins"/>
              <a:cs typeface="Poppins"/>
              <a:sym typeface="Poppins"/>
            </a:endParaRPr>
          </a:p>
        </p:txBody>
      </p:sp>
      <p:pic>
        <p:nvPicPr>
          <p:cNvPr id="133" name="Google Shape;133;p77"/>
          <p:cNvPicPr preferRelativeResize="0"/>
          <p:nvPr/>
        </p:nvPicPr>
        <p:blipFill rotWithShape="1">
          <a:blip r:embed="rId3">
            <a:alphaModFix/>
          </a:blip>
          <a:srcRect/>
          <a:stretch/>
        </p:blipFill>
        <p:spPr>
          <a:xfrm>
            <a:off x="11397370" y="6335563"/>
            <a:ext cx="719605" cy="471588"/>
          </a:xfrm>
          <a:prstGeom prst="rect">
            <a:avLst/>
          </a:prstGeom>
          <a:noFill/>
          <a:ln>
            <a:noFill/>
          </a:ln>
        </p:spPr>
      </p:pic>
      <p:sp>
        <p:nvSpPr>
          <p:cNvPr id="134" name="Google Shape;134;p77"/>
          <p:cNvSpPr/>
          <p:nvPr/>
        </p:nvSpPr>
        <p:spPr>
          <a:xfrm>
            <a:off x="196699" y="1029356"/>
            <a:ext cx="9972223"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1800" b="1" i="0" u="none" strike="noStrike" cap="none">
                <a:solidFill>
                  <a:srgbClr val="3A3838"/>
                </a:solidFill>
                <a:latin typeface="Poppins"/>
                <a:ea typeface="Poppins"/>
                <a:cs typeface="Poppins"/>
                <a:sym typeface="Poppins"/>
              </a:rPr>
              <a:t>Was ist eine Landing Page und warum ist sie so wichtig?</a:t>
            </a:r>
            <a:endParaRPr sz="1600" b="0" i="0" u="none" strike="noStrike" cap="none">
              <a:solidFill>
                <a:srgbClr val="3A3838"/>
              </a:solidFill>
              <a:latin typeface="Arial"/>
              <a:ea typeface="Arial"/>
              <a:cs typeface="Arial"/>
              <a:sym typeface="Arial"/>
            </a:endParaRPr>
          </a:p>
        </p:txBody>
      </p:sp>
      <p:sp>
        <p:nvSpPr>
          <p:cNvPr id="135" name="Google Shape;135;p77"/>
          <p:cNvSpPr/>
          <p:nvPr/>
        </p:nvSpPr>
        <p:spPr>
          <a:xfrm>
            <a:off x="196699" y="1838537"/>
            <a:ext cx="9359283" cy="17542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1800" b="0" i="0" u="none" strike="noStrike" cap="none">
                <a:solidFill>
                  <a:schemeClr val="dk1"/>
                </a:solidFill>
                <a:latin typeface="Poppins"/>
                <a:ea typeface="Poppins"/>
                <a:cs typeface="Poppins"/>
                <a:sym typeface="Poppins"/>
              </a:rPr>
              <a:t>Der Fokus liegt hier immer auf einer bestimmten Kampagne oder Promotion. </a:t>
            </a:r>
            <a:endParaRPr sz="1800" b="0" i="0" u="none" strike="noStrike" cap="none">
              <a:solidFill>
                <a:schemeClr val="dk1"/>
              </a:solidFill>
              <a:latin typeface="Poppins"/>
              <a:ea typeface="Poppins"/>
              <a:cs typeface="Poppins"/>
              <a:sym typeface="Poppins"/>
            </a:endParaRPr>
          </a:p>
          <a:p>
            <a:pPr marL="0" marR="0" lvl="0" indent="0" algn="l" rtl="0">
              <a:lnSpc>
                <a:spcPct val="100000"/>
              </a:lnSpc>
              <a:spcBef>
                <a:spcPts val="0"/>
              </a:spcBef>
              <a:spcAft>
                <a:spcPts val="0"/>
              </a:spcAft>
              <a:buNone/>
            </a:pPr>
            <a:endParaRPr sz="1800" b="0" i="0" u="none" strike="noStrike" cap="none">
              <a:solidFill>
                <a:schemeClr val="dk1"/>
              </a:solidFill>
              <a:latin typeface="Poppins"/>
              <a:ea typeface="Poppins"/>
              <a:cs typeface="Poppins"/>
              <a:sym typeface="Poppins"/>
            </a:endParaRPr>
          </a:p>
          <a:p>
            <a:pPr marL="0" marR="0" lvl="0" indent="0" algn="l" rtl="0">
              <a:lnSpc>
                <a:spcPct val="100000"/>
              </a:lnSpc>
              <a:spcBef>
                <a:spcPts val="0"/>
              </a:spcBef>
              <a:spcAft>
                <a:spcPts val="0"/>
              </a:spcAft>
              <a:buNone/>
            </a:pPr>
            <a:r>
              <a:rPr lang="de-DE" sz="1800" b="0" i="0" u="none" strike="noStrike" cap="none">
                <a:solidFill>
                  <a:schemeClr val="dk1"/>
                </a:solidFill>
                <a:latin typeface="Poppins"/>
                <a:ea typeface="Poppins"/>
                <a:cs typeface="Poppins"/>
                <a:sym typeface="Poppins"/>
              </a:rPr>
              <a:t>Deine Landing Page arbeitet alleine, „stand alone“.</a:t>
            </a:r>
            <a:endParaRPr/>
          </a:p>
          <a:p>
            <a:pPr marL="0" marR="0" lvl="0" indent="0" algn="l" rtl="0">
              <a:lnSpc>
                <a:spcPct val="100000"/>
              </a:lnSpc>
              <a:spcBef>
                <a:spcPts val="0"/>
              </a:spcBef>
              <a:spcAft>
                <a:spcPts val="0"/>
              </a:spcAft>
              <a:buNone/>
            </a:pPr>
            <a:endParaRPr sz="1800" b="0" i="0" u="none" strike="noStrike" cap="none">
              <a:solidFill>
                <a:schemeClr val="dk1"/>
              </a:solidFill>
              <a:latin typeface="Poppins"/>
              <a:ea typeface="Poppins"/>
              <a:cs typeface="Poppins"/>
              <a:sym typeface="Poppins"/>
            </a:endParaRPr>
          </a:p>
          <a:p>
            <a:pPr marL="0" marR="0" lvl="0" indent="0" algn="l" rtl="0">
              <a:lnSpc>
                <a:spcPct val="100000"/>
              </a:lnSpc>
              <a:spcBef>
                <a:spcPts val="0"/>
              </a:spcBef>
              <a:spcAft>
                <a:spcPts val="0"/>
              </a:spcAft>
              <a:buNone/>
            </a:pPr>
            <a:r>
              <a:rPr lang="de-DE" sz="1800" b="0" i="0" u="none" strike="noStrike" cap="none">
                <a:solidFill>
                  <a:schemeClr val="dk1"/>
                </a:solidFill>
                <a:latin typeface="Poppins"/>
                <a:ea typeface="Poppins"/>
                <a:cs typeface="Poppins"/>
                <a:sym typeface="Poppins"/>
              </a:rPr>
              <a:t>Das bedeutet, dass meistens keine Beziehung zur eigentlichen Webseite besteht 🡪 So hat sie z. B. nicht die Navigation der Webseite, sondern meist gar keine.</a:t>
            </a:r>
            <a:endParaRPr sz="1800" b="0" i="0" u="none" strike="noStrike" cap="none">
              <a:solidFill>
                <a:schemeClr val="dk1"/>
              </a:solidFill>
              <a:latin typeface="Poppins"/>
              <a:ea typeface="Poppins"/>
              <a:cs typeface="Poppins"/>
              <a:sym typeface="Poppins"/>
            </a:endParaRPr>
          </a:p>
        </p:txBody>
      </p:sp>
      <p:sp>
        <p:nvSpPr>
          <p:cNvPr id="136" name="Google Shape;136;p77"/>
          <p:cNvSpPr/>
          <p:nvPr/>
        </p:nvSpPr>
        <p:spPr>
          <a:xfrm>
            <a:off x="723481" y="5456255"/>
            <a:ext cx="10673889" cy="733684"/>
          </a:xfrm>
          <a:prstGeom prst="roundRect">
            <a:avLst>
              <a:gd name="adj" fmla="val 16667"/>
            </a:avLst>
          </a:prstGeom>
          <a:solidFill>
            <a:srgbClr val="5EB130"/>
          </a:solidFill>
          <a:ln w="25400" cap="flat" cmpd="sng">
            <a:solidFill>
              <a:srgbClr val="5EB13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37" name="Google Shape;137;p77"/>
          <p:cNvSpPr/>
          <p:nvPr/>
        </p:nvSpPr>
        <p:spPr>
          <a:xfrm rot="5400000">
            <a:off x="692021" y="5716314"/>
            <a:ext cx="552737" cy="213567"/>
          </a:xfrm>
          <a:prstGeom prst="triangle">
            <a:avLst>
              <a:gd name="adj" fmla="val 50000"/>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38" name="Google Shape;138;p77"/>
          <p:cNvSpPr/>
          <p:nvPr/>
        </p:nvSpPr>
        <p:spPr>
          <a:xfrm>
            <a:off x="1213298" y="5570254"/>
            <a:ext cx="9108584"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2400" b="0" i="0" u="none" strike="noStrike" cap="none">
                <a:solidFill>
                  <a:schemeClr val="lt1"/>
                </a:solidFill>
                <a:latin typeface="Poppins"/>
                <a:ea typeface="Poppins"/>
                <a:cs typeface="Poppins"/>
                <a:sym typeface="Poppins"/>
              </a:rPr>
              <a:t>Eine Landingpage ist noch keine Startseite einer Webseite!</a:t>
            </a:r>
            <a:endParaRPr sz="2400" b="0" i="0" u="none" strike="noStrike" cap="none">
              <a:solidFill>
                <a:schemeClr val="lt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78"/>
          <p:cNvSpPr/>
          <p:nvPr/>
        </p:nvSpPr>
        <p:spPr>
          <a:xfrm>
            <a:off x="163830" y="74295"/>
            <a:ext cx="7113568" cy="7078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4000" b="1" i="0" u="none" strike="noStrike" cap="none">
                <a:solidFill>
                  <a:schemeClr val="lt1"/>
                </a:solidFill>
                <a:latin typeface="Poppins"/>
                <a:ea typeface="Poppins"/>
                <a:cs typeface="Poppins"/>
                <a:sym typeface="Poppins"/>
              </a:rPr>
              <a:t>Landing Page</a:t>
            </a:r>
            <a:endParaRPr sz="2000" b="1" i="0" u="none" strike="noStrike" cap="none">
              <a:solidFill>
                <a:schemeClr val="lt1"/>
              </a:solidFill>
              <a:latin typeface="Poppins"/>
              <a:ea typeface="Poppins"/>
              <a:cs typeface="Poppins"/>
              <a:sym typeface="Poppins"/>
            </a:endParaRPr>
          </a:p>
        </p:txBody>
      </p:sp>
      <p:pic>
        <p:nvPicPr>
          <p:cNvPr id="144" name="Google Shape;144;p78"/>
          <p:cNvPicPr preferRelativeResize="0"/>
          <p:nvPr/>
        </p:nvPicPr>
        <p:blipFill rotWithShape="1">
          <a:blip r:embed="rId3">
            <a:alphaModFix/>
          </a:blip>
          <a:srcRect/>
          <a:stretch/>
        </p:blipFill>
        <p:spPr>
          <a:xfrm>
            <a:off x="11397370" y="6335563"/>
            <a:ext cx="719605" cy="471588"/>
          </a:xfrm>
          <a:prstGeom prst="rect">
            <a:avLst/>
          </a:prstGeom>
          <a:noFill/>
          <a:ln>
            <a:noFill/>
          </a:ln>
        </p:spPr>
      </p:pic>
      <p:sp>
        <p:nvSpPr>
          <p:cNvPr id="145" name="Google Shape;145;p78"/>
          <p:cNvSpPr/>
          <p:nvPr/>
        </p:nvSpPr>
        <p:spPr>
          <a:xfrm>
            <a:off x="196699" y="1029356"/>
            <a:ext cx="9972223"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1800" b="1" i="0" u="none" strike="noStrike" cap="none">
                <a:solidFill>
                  <a:srgbClr val="3A3838"/>
                </a:solidFill>
                <a:latin typeface="Poppins"/>
                <a:ea typeface="Poppins"/>
                <a:cs typeface="Poppins"/>
                <a:sym typeface="Poppins"/>
              </a:rPr>
              <a:t>Was ist eine Landing Page und warum ist sie so wichtig?</a:t>
            </a:r>
            <a:endParaRPr sz="1600" b="0" i="0" u="none" strike="noStrike" cap="none">
              <a:solidFill>
                <a:srgbClr val="3A3838"/>
              </a:solidFill>
              <a:latin typeface="Arial"/>
              <a:ea typeface="Arial"/>
              <a:cs typeface="Arial"/>
              <a:sym typeface="Arial"/>
            </a:endParaRPr>
          </a:p>
        </p:txBody>
      </p:sp>
      <p:graphicFrame>
        <p:nvGraphicFramePr>
          <p:cNvPr id="146" name="Google Shape;146;p78"/>
          <p:cNvGraphicFramePr/>
          <p:nvPr/>
        </p:nvGraphicFramePr>
        <p:xfrm>
          <a:off x="1478780" y="1594920"/>
          <a:ext cx="9430500" cy="3850700"/>
        </p:xfrm>
        <a:graphic>
          <a:graphicData uri="http://schemas.openxmlformats.org/drawingml/2006/table">
            <a:tbl>
              <a:tblPr firstRow="1" bandRow="1">
                <a:noFill/>
                <a:tableStyleId>{2D749123-2859-4A75-B8FA-CE3C50F12F49}</a:tableStyleId>
              </a:tblPr>
              <a:tblGrid>
                <a:gridCol w="4715250">
                  <a:extLst>
                    <a:ext uri="{9D8B030D-6E8A-4147-A177-3AD203B41FA5}">
                      <a16:colId xmlns:a16="http://schemas.microsoft.com/office/drawing/2014/main" val="20000"/>
                    </a:ext>
                  </a:extLst>
                </a:gridCol>
                <a:gridCol w="4715250">
                  <a:extLst>
                    <a:ext uri="{9D8B030D-6E8A-4147-A177-3AD203B41FA5}">
                      <a16:colId xmlns:a16="http://schemas.microsoft.com/office/drawing/2014/main" val="20001"/>
                    </a:ext>
                  </a:extLst>
                </a:gridCol>
              </a:tblGrid>
              <a:tr h="370850">
                <a:tc>
                  <a:txBody>
                    <a:bodyPr/>
                    <a:lstStyle/>
                    <a:p>
                      <a:pPr marL="0" marR="0" lvl="0" indent="0" algn="ctr" rtl="0">
                        <a:lnSpc>
                          <a:spcPct val="100000"/>
                        </a:lnSpc>
                        <a:spcBef>
                          <a:spcPts val="0"/>
                        </a:spcBef>
                        <a:spcAft>
                          <a:spcPts val="0"/>
                        </a:spcAft>
                        <a:buNone/>
                      </a:pPr>
                      <a:r>
                        <a:rPr lang="de-DE" sz="1400" u="none" strike="noStrike" cap="none"/>
                        <a:t>Startseite</a:t>
                      </a:r>
                      <a:endParaRPr sz="1400" b="1" u="none" strike="noStrike" cap="none">
                        <a:latin typeface="Poppins"/>
                        <a:ea typeface="Poppins"/>
                        <a:cs typeface="Poppins"/>
                        <a:sym typeface="Poppins"/>
                      </a:endParaRPr>
                    </a:p>
                  </a:txBody>
                  <a:tcPr marL="91450" marR="91450" marT="45725" marB="45725"/>
                </a:tc>
                <a:tc>
                  <a:txBody>
                    <a:bodyPr/>
                    <a:lstStyle/>
                    <a:p>
                      <a:pPr marL="0" marR="0" lvl="0" indent="0" algn="ctr" rtl="0">
                        <a:lnSpc>
                          <a:spcPct val="100000"/>
                        </a:lnSpc>
                        <a:spcBef>
                          <a:spcPts val="0"/>
                        </a:spcBef>
                        <a:spcAft>
                          <a:spcPts val="0"/>
                        </a:spcAft>
                        <a:buNone/>
                      </a:pPr>
                      <a:r>
                        <a:rPr lang="de-DE" sz="1400" u="none" strike="noStrike" cap="none"/>
                        <a:t>Landingpage</a:t>
                      </a:r>
                      <a:endParaRPr sz="1400" b="1" u="none" strike="noStrike" cap="none">
                        <a:latin typeface="Poppins"/>
                        <a:ea typeface="Poppins"/>
                        <a:cs typeface="Poppins"/>
                        <a:sym typeface="Poppins"/>
                      </a:endParaRPr>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lnSpc>
                          <a:spcPct val="100000"/>
                        </a:lnSpc>
                        <a:spcBef>
                          <a:spcPts val="0"/>
                        </a:spcBef>
                        <a:spcAft>
                          <a:spcPts val="0"/>
                        </a:spcAft>
                        <a:buNone/>
                      </a:pPr>
                      <a:r>
                        <a:rPr lang="de-DE" sz="1200" u="none" strike="noStrike" cap="none">
                          <a:latin typeface="Poppins"/>
                          <a:ea typeface="Poppins"/>
                          <a:cs typeface="Poppins"/>
                          <a:sym typeface="Poppins"/>
                        </a:rPr>
                        <a:t>Möchte einem Besucher, der dein Unternehmen noch gar nicht kennt, innerhalb kürzester Zeit einen guten Eindruck vermitteln und zeigen was ihm dein Unternehmen bringt, was es macht und was es einzigartig macht.</a:t>
                      </a:r>
                      <a:br>
                        <a:rPr lang="de-DE" sz="1200" u="none" strike="noStrike" cap="none">
                          <a:latin typeface="Poppins"/>
                          <a:ea typeface="Poppins"/>
                          <a:cs typeface="Poppins"/>
                          <a:sym typeface="Poppins"/>
                        </a:rPr>
                      </a:br>
                      <a:endParaRPr sz="1200" u="none" strike="noStrike" cap="none">
                        <a:latin typeface="Poppins"/>
                        <a:ea typeface="Poppins"/>
                        <a:cs typeface="Poppins"/>
                        <a:sym typeface="Poppins"/>
                      </a:endParaRPr>
                    </a:p>
                  </a:txBody>
                  <a:tcPr marL="91450" marR="91450" marT="45725" marB="45725"/>
                </a:tc>
                <a:tc>
                  <a:txBody>
                    <a:bodyPr/>
                    <a:lstStyle/>
                    <a:p>
                      <a:pPr marL="0" marR="0" lvl="0" indent="0" algn="l" rtl="0">
                        <a:lnSpc>
                          <a:spcPct val="100000"/>
                        </a:lnSpc>
                        <a:spcBef>
                          <a:spcPts val="0"/>
                        </a:spcBef>
                        <a:spcAft>
                          <a:spcPts val="0"/>
                        </a:spcAft>
                        <a:buNone/>
                      </a:pPr>
                      <a:r>
                        <a:rPr lang="de-DE" sz="1200" u="none" strike="noStrike" cap="none">
                          <a:latin typeface="Poppins"/>
                          <a:ea typeface="Poppins"/>
                          <a:cs typeface="Poppins"/>
                          <a:sym typeface="Poppins"/>
                        </a:rPr>
                        <a:t>Deine Landing Page dagegen hat nur ein Ziel. Nämlich das die gewünschte Conversion ausgeführt wird (z.B. Anmeldung zum Newsletter). Sie hat nichts was von der eigentlichen Handlung ablenkt.</a:t>
                      </a:r>
                      <a:endParaRPr sz="1200" u="none" strike="noStrike" cap="none">
                        <a:latin typeface="Poppins"/>
                        <a:ea typeface="Poppins"/>
                        <a:cs typeface="Poppins"/>
                        <a:sym typeface="Poppins"/>
                      </a:endParaRPr>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lnSpc>
                          <a:spcPct val="100000"/>
                        </a:lnSpc>
                        <a:spcBef>
                          <a:spcPts val="0"/>
                        </a:spcBef>
                        <a:spcAft>
                          <a:spcPts val="0"/>
                        </a:spcAft>
                        <a:buNone/>
                      </a:pPr>
                      <a:r>
                        <a:rPr lang="de-DE" sz="1200" u="none" strike="noStrike" cap="none">
                          <a:latin typeface="Poppins"/>
                          <a:ea typeface="Poppins"/>
                          <a:cs typeface="Poppins"/>
                          <a:sym typeface="Poppins"/>
                        </a:rPr>
                        <a:t> Besitzt neben einer Navigation schon verschiedene Einbettungen wie z. B. Links. </a:t>
                      </a:r>
                      <a:endParaRPr sz="1200" u="none" strike="noStrike" cap="none">
                        <a:latin typeface="Poppins"/>
                        <a:ea typeface="Poppins"/>
                        <a:cs typeface="Poppins"/>
                        <a:sym typeface="Poppins"/>
                      </a:endParaRPr>
                    </a:p>
                  </a:txBody>
                  <a:tcPr marL="91450" marR="91450" marT="45725" marB="45725"/>
                </a:tc>
                <a:tc>
                  <a:txBody>
                    <a:bodyPr/>
                    <a:lstStyle/>
                    <a:p>
                      <a:pPr marL="0" marR="0" lvl="0" indent="0" algn="l" rtl="0">
                        <a:lnSpc>
                          <a:spcPct val="100000"/>
                        </a:lnSpc>
                        <a:spcBef>
                          <a:spcPts val="0"/>
                        </a:spcBef>
                        <a:spcAft>
                          <a:spcPts val="0"/>
                        </a:spcAft>
                        <a:buNone/>
                      </a:pPr>
                      <a:r>
                        <a:rPr lang="de-DE" sz="1200" u="none" strike="noStrike" cap="none">
                          <a:latin typeface="Poppins"/>
                          <a:ea typeface="Poppins"/>
                          <a:cs typeface="Poppins"/>
                          <a:sym typeface="Poppins"/>
                        </a:rPr>
                        <a:t>Deshalb sollte sie auch möglichst noch keine Navigation oder externen Links beinhalten.</a:t>
                      </a:r>
                      <a:br>
                        <a:rPr lang="de-DE" sz="1200" u="none" strike="noStrike" cap="none">
                          <a:latin typeface="Poppins"/>
                          <a:ea typeface="Poppins"/>
                          <a:cs typeface="Poppins"/>
                          <a:sym typeface="Poppins"/>
                        </a:rPr>
                      </a:br>
                      <a:endParaRPr sz="1200" u="none" strike="noStrike" cap="none">
                        <a:latin typeface="Poppins"/>
                        <a:ea typeface="Poppins"/>
                        <a:cs typeface="Poppins"/>
                        <a:sym typeface="Poppins"/>
                      </a:endParaRPr>
                    </a:p>
                  </a:txBody>
                  <a:tcPr marL="91450" marR="91450" marT="45725" marB="45725"/>
                </a:tc>
                <a:extLst>
                  <a:ext uri="{0D108BD9-81ED-4DB2-BD59-A6C34878D82A}">
                    <a16:rowId xmlns:a16="http://schemas.microsoft.com/office/drawing/2014/main" val="10002"/>
                  </a:ext>
                </a:extLst>
              </a:tr>
              <a:tr h="370850">
                <a:tc>
                  <a:txBody>
                    <a:bodyPr/>
                    <a:lstStyle/>
                    <a:p>
                      <a:pPr marL="0" marR="0" lvl="0" indent="0" algn="l" rtl="0">
                        <a:lnSpc>
                          <a:spcPct val="100000"/>
                        </a:lnSpc>
                        <a:spcBef>
                          <a:spcPts val="0"/>
                        </a:spcBef>
                        <a:spcAft>
                          <a:spcPts val="0"/>
                        </a:spcAft>
                        <a:buNone/>
                      </a:pPr>
                      <a:r>
                        <a:rPr lang="de-DE" sz="1200" u="none" strike="noStrike" cap="none">
                          <a:latin typeface="Poppins"/>
                          <a:ea typeface="Poppins"/>
                          <a:cs typeface="Poppins"/>
                          <a:sym typeface="Poppins"/>
                        </a:rPr>
                        <a:t>Sie sollte ihm einen netten Gesamteindruck vermitteln.</a:t>
                      </a:r>
                      <a:endParaRPr sz="1200" u="none" strike="noStrike" cap="none">
                        <a:latin typeface="Poppins"/>
                        <a:ea typeface="Poppins"/>
                        <a:cs typeface="Poppins"/>
                        <a:sym typeface="Poppins"/>
                      </a:endParaRPr>
                    </a:p>
                  </a:txBody>
                  <a:tcPr marL="91450" marR="91450" marT="45725" marB="45725"/>
                </a:tc>
                <a:tc>
                  <a:txBody>
                    <a:bodyPr/>
                    <a:lstStyle/>
                    <a:p>
                      <a:pPr marL="0" marR="0" lvl="0" indent="0" algn="l" rtl="0">
                        <a:lnSpc>
                          <a:spcPct val="100000"/>
                        </a:lnSpc>
                        <a:spcBef>
                          <a:spcPts val="0"/>
                        </a:spcBef>
                        <a:spcAft>
                          <a:spcPts val="0"/>
                        </a:spcAft>
                        <a:buNone/>
                      </a:pPr>
                      <a:r>
                        <a:rPr lang="de-DE" sz="1200" u="none" strike="noStrike" cap="none">
                          <a:latin typeface="Poppins"/>
                          <a:ea typeface="Poppins"/>
                          <a:cs typeface="Poppins"/>
                          <a:sym typeface="Poppins"/>
                        </a:rPr>
                        <a:t>Fokussierung auf das Problem und die Lösung. </a:t>
                      </a:r>
                      <a:endParaRPr sz="1200" u="none" strike="noStrike" cap="none">
                        <a:latin typeface="Poppins"/>
                        <a:ea typeface="Poppins"/>
                        <a:cs typeface="Poppins"/>
                        <a:sym typeface="Poppins"/>
                      </a:endParaRPr>
                    </a:p>
                  </a:txBody>
                  <a:tcPr marL="91450" marR="91450" marT="45725" marB="45725"/>
                </a:tc>
                <a:extLst>
                  <a:ext uri="{0D108BD9-81ED-4DB2-BD59-A6C34878D82A}">
                    <a16:rowId xmlns:a16="http://schemas.microsoft.com/office/drawing/2014/main" val="10003"/>
                  </a:ext>
                </a:extLst>
              </a:tr>
              <a:tr h="370850">
                <a:tc>
                  <a:txBody>
                    <a:bodyPr/>
                    <a:lstStyle/>
                    <a:p>
                      <a:pPr marL="0" marR="0" lvl="0" indent="0" algn="l" rtl="0">
                        <a:lnSpc>
                          <a:spcPct val="100000"/>
                        </a:lnSpc>
                        <a:spcBef>
                          <a:spcPts val="0"/>
                        </a:spcBef>
                        <a:spcAft>
                          <a:spcPts val="0"/>
                        </a:spcAft>
                        <a:buNone/>
                      </a:pPr>
                      <a:r>
                        <a:rPr lang="de-DE" sz="1200" u="none" strike="noStrike" cap="none">
                          <a:latin typeface="Poppins"/>
                          <a:ea typeface="Poppins"/>
                          <a:cs typeface="Poppins"/>
                          <a:sym typeface="Poppins"/>
                        </a:rPr>
                        <a:t>Erfüllt mehrere Aufgaben</a:t>
                      </a:r>
                      <a:endParaRPr sz="1200" u="none" strike="noStrike" cap="none">
                        <a:latin typeface="Poppins"/>
                        <a:ea typeface="Poppins"/>
                        <a:cs typeface="Poppins"/>
                        <a:sym typeface="Poppins"/>
                      </a:endParaRPr>
                    </a:p>
                  </a:txBody>
                  <a:tcPr marL="91450" marR="91450" marT="45725" marB="45725"/>
                </a:tc>
                <a:tc>
                  <a:txBody>
                    <a:bodyPr/>
                    <a:lstStyle/>
                    <a:p>
                      <a:pPr marL="0" marR="0" lvl="0" indent="0" algn="l" rtl="0">
                        <a:lnSpc>
                          <a:spcPct val="100000"/>
                        </a:lnSpc>
                        <a:spcBef>
                          <a:spcPts val="0"/>
                        </a:spcBef>
                        <a:spcAft>
                          <a:spcPts val="0"/>
                        </a:spcAft>
                        <a:buNone/>
                      </a:pPr>
                      <a:r>
                        <a:rPr lang="de-DE" sz="1200" u="none" strike="noStrike" cap="none">
                          <a:latin typeface="Poppins"/>
                          <a:ea typeface="Poppins"/>
                          <a:cs typeface="Poppins"/>
                          <a:sym typeface="Poppins"/>
                        </a:rPr>
                        <a:t>Erfüllt nur eine Aufgabe 🡪 Entweder der Nutzer schreibt sich ein oder er schließt die Landingpage wieder</a:t>
                      </a:r>
                      <a:br>
                        <a:rPr lang="de-DE" sz="1200" u="none" strike="noStrike" cap="none">
                          <a:latin typeface="Poppins"/>
                          <a:ea typeface="Poppins"/>
                          <a:cs typeface="Poppins"/>
                          <a:sym typeface="Poppins"/>
                        </a:rPr>
                      </a:br>
                      <a:endParaRPr sz="1200" u="none" strike="noStrike" cap="none">
                        <a:latin typeface="Poppins"/>
                        <a:ea typeface="Poppins"/>
                        <a:cs typeface="Poppins"/>
                        <a:sym typeface="Poppins"/>
                      </a:endParaRPr>
                    </a:p>
                  </a:txBody>
                  <a:tcPr marL="91450" marR="91450" marT="45725" marB="45725"/>
                </a:tc>
                <a:extLst>
                  <a:ext uri="{0D108BD9-81ED-4DB2-BD59-A6C34878D82A}">
                    <a16:rowId xmlns:a16="http://schemas.microsoft.com/office/drawing/2014/main" val="10004"/>
                  </a:ext>
                </a:extLst>
              </a:tr>
              <a:tr h="370850">
                <a:tc>
                  <a:txBody>
                    <a:bodyPr/>
                    <a:lstStyle/>
                    <a:p>
                      <a:pPr marL="0" marR="0" lvl="0" indent="0" algn="l" rtl="0">
                        <a:lnSpc>
                          <a:spcPct val="100000"/>
                        </a:lnSpc>
                        <a:spcBef>
                          <a:spcPts val="0"/>
                        </a:spcBef>
                        <a:spcAft>
                          <a:spcPts val="0"/>
                        </a:spcAft>
                        <a:buClr>
                          <a:srgbClr val="000000"/>
                        </a:buClr>
                        <a:buSzPts val="1200"/>
                        <a:buFont typeface="Arial"/>
                        <a:buNone/>
                      </a:pPr>
                      <a:r>
                        <a:rPr lang="de-DE" sz="1200" u="none" strike="noStrike" cap="none">
                          <a:latin typeface="Poppins"/>
                          <a:ea typeface="Poppins"/>
                          <a:cs typeface="Poppins"/>
                          <a:sym typeface="Poppins"/>
                        </a:rPr>
                        <a:t>Umfangreiche Beschreibung verschiedener Bereiche. </a:t>
                      </a:r>
                      <a:br>
                        <a:rPr lang="de-DE" sz="1200" u="none" strike="noStrike" cap="none">
                          <a:latin typeface="Poppins"/>
                          <a:ea typeface="Poppins"/>
                          <a:cs typeface="Poppins"/>
                          <a:sym typeface="Poppins"/>
                        </a:rPr>
                      </a:br>
                      <a:r>
                        <a:rPr lang="de-DE" sz="1200" u="none" strike="noStrike" cap="none">
                          <a:latin typeface="Poppins"/>
                          <a:ea typeface="Poppins"/>
                          <a:cs typeface="Poppins"/>
                          <a:sym typeface="Poppins"/>
                        </a:rPr>
                        <a:t>Sie ist so gestaltet, das sie zum Browsen einlädt.</a:t>
                      </a:r>
                      <a:endParaRPr sz="1200" u="none" strike="noStrike" cap="none">
                        <a:latin typeface="Poppins"/>
                        <a:ea typeface="Poppins"/>
                        <a:cs typeface="Poppins"/>
                        <a:sym typeface="Poppins"/>
                      </a:endParaRPr>
                    </a:p>
                    <a:p>
                      <a:pPr marL="0" marR="0" lvl="0" indent="0" algn="l" rtl="0">
                        <a:lnSpc>
                          <a:spcPct val="100000"/>
                        </a:lnSpc>
                        <a:spcBef>
                          <a:spcPts val="0"/>
                        </a:spcBef>
                        <a:spcAft>
                          <a:spcPts val="0"/>
                        </a:spcAft>
                        <a:buNone/>
                      </a:pPr>
                      <a:endParaRPr sz="1200" u="none" strike="noStrike" cap="none">
                        <a:latin typeface="Poppins"/>
                        <a:ea typeface="Poppins"/>
                        <a:cs typeface="Poppins"/>
                        <a:sym typeface="Poppins"/>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200"/>
                        <a:buFont typeface="Arial"/>
                        <a:buNone/>
                      </a:pPr>
                      <a:r>
                        <a:rPr lang="de-DE" sz="1200" u="none" strike="noStrike" cap="none">
                          <a:latin typeface="Poppins"/>
                          <a:ea typeface="Poppins"/>
                          <a:cs typeface="Poppins"/>
                          <a:sym typeface="Poppins"/>
                        </a:rPr>
                        <a:t>Knackige Beschreibung: Von der Headline bis zur Copy muss jedes Wort sitzen. Zeigen Sie Nutzern, warum es in ihrem Interesse ist, die gewünschte Aktion auszuführen. Dies muss in wenigen Worten gelingen.</a:t>
                      </a:r>
                      <a:endParaRPr/>
                    </a:p>
                  </a:txBody>
                  <a:tcPr marL="91450" marR="91450" marT="45725" marB="45725"/>
                </a:tc>
                <a:extLst>
                  <a:ext uri="{0D108BD9-81ED-4DB2-BD59-A6C34878D82A}">
                    <a16:rowId xmlns:a16="http://schemas.microsoft.com/office/drawing/2014/main" val="10005"/>
                  </a:ext>
                </a:extLst>
              </a:tr>
            </a:tbl>
          </a:graphicData>
        </a:graphic>
      </p:graphicFrame>
      <p:sp>
        <p:nvSpPr>
          <p:cNvPr id="147" name="Google Shape;147;p78"/>
          <p:cNvSpPr/>
          <p:nvPr/>
        </p:nvSpPr>
        <p:spPr>
          <a:xfrm>
            <a:off x="723481" y="5656553"/>
            <a:ext cx="10673889" cy="733684"/>
          </a:xfrm>
          <a:prstGeom prst="roundRect">
            <a:avLst>
              <a:gd name="adj" fmla="val 16667"/>
            </a:avLst>
          </a:prstGeom>
          <a:solidFill>
            <a:srgbClr val="5EB130"/>
          </a:solidFill>
          <a:ln w="25400" cap="flat" cmpd="sng">
            <a:solidFill>
              <a:srgbClr val="5EB13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48" name="Google Shape;148;p78"/>
          <p:cNvSpPr/>
          <p:nvPr/>
        </p:nvSpPr>
        <p:spPr>
          <a:xfrm rot="5400000">
            <a:off x="692021" y="5877092"/>
            <a:ext cx="552737" cy="213567"/>
          </a:xfrm>
          <a:prstGeom prst="triangle">
            <a:avLst>
              <a:gd name="adj" fmla="val 50000"/>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49" name="Google Shape;149;p78"/>
          <p:cNvSpPr/>
          <p:nvPr/>
        </p:nvSpPr>
        <p:spPr>
          <a:xfrm>
            <a:off x="1213298" y="5761785"/>
            <a:ext cx="8358378"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1400" b="0" i="0" u="none" strike="noStrike" cap="none">
                <a:solidFill>
                  <a:schemeClr val="lt1"/>
                </a:solidFill>
                <a:latin typeface="Poppins"/>
                <a:ea typeface="Poppins"/>
                <a:cs typeface="Poppins"/>
                <a:sym typeface="Poppins"/>
              </a:rPr>
              <a:t>Eine Landingpage beschränkt sich daher meistens auf seine Seite, bei der alle notwendigen </a:t>
            </a:r>
            <a:br>
              <a:rPr lang="de-DE" sz="1400" b="0" i="0" u="none" strike="noStrike" cap="none">
                <a:solidFill>
                  <a:schemeClr val="lt1"/>
                </a:solidFill>
                <a:latin typeface="Poppins"/>
                <a:ea typeface="Poppins"/>
                <a:cs typeface="Poppins"/>
                <a:sym typeface="Poppins"/>
              </a:rPr>
            </a:br>
            <a:r>
              <a:rPr lang="de-DE" sz="1400" b="0" i="0" u="none" strike="noStrike" cap="none">
                <a:solidFill>
                  <a:schemeClr val="lt1"/>
                </a:solidFill>
                <a:latin typeface="Poppins"/>
                <a:ea typeface="Poppins"/>
                <a:cs typeface="Poppins"/>
                <a:sym typeface="Poppins"/>
              </a:rPr>
              <a:t>Informationen durch scrollen sichtbar werden.</a:t>
            </a: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79"/>
          <p:cNvSpPr/>
          <p:nvPr/>
        </p:nvSpPr>
        <p:spPr>
          <a:xfrm>
            <a:off x="163830" y="74295"/>
            <a:ext cx="7113568" cy="7078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4000" b="1" i="0" u="none" strike="noStrike" cap="none">
                <a:solidFill>
                  <a:schemeClr val="lt1"/>
                </a:solidFill>
                <a:latin typeface="Poppins"/>
                <a:ea typeface="Poppins"/>
                <a:cs typeface="Poppins"/>
                <a:sym typeface="Poppins"/>
              </a:rPr>
              <a:t>Landing Page</a:t>
            </a:r>
            <a:endParaRPr sz="2000" b="1" i="0" u="none" strike="noStrike" cap="none">
              <a:solidFill>
                <a:schemeClr val="lt1"/>
              </a:solidFill>
              <a:latin typeface="Poppins"/>
              <a:ea typeface="Poppins"/>
              <a:cs typeface="Poppins"/>
              <a:sym typeface="Poppins"/>
            </a:endParaRPr>
          </a:p>
        </p:txBody>
      </p:sp>
      <p:pic>
        <p:nvPicPr>
          <p:cNvPr id="155" name="Google Shape;155;p79"/>
          <p:cNvPicPr preferRelativeResize="0"/>
          <p:nvPr/>
        </p:nvPicPr>
        <p:blipFill rotWithShape="1">
          <a:blip r:embed="rId3">
            <a:alphaModFix/>
          </a:blip>
          <a:srcRect/>
          <a:stretch/>
        </p:blipFill>
        <p:spPr>
          <a:xfrm>
            <a:off x="11397370" y="6335563"/>
            <a:ext cx="719605" cy="471588"/>
          </a:xfrm>
          <a:prstGeom prst="rect">
            <a:avLst/>
          </a:prstGeom>
          <a:noFill/>
          <a:ln>
            <a:noFill/>
          </a:ln>
        </p:spPr>
      </p:pic>
      <p:sp>
        <p:nvSpPr>
          <p:cNvPr id="156" name="Google Shape;156;p79"/>
          <p:cNvSpPr/>
          <p:nvPr/>
        </p:nvSpPr>
        <p:spPr>
          <a:xfrm>
            <a:off x="196699" y="1029356"/>
            <a:ext cx="9972223"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1800" b="1" i="0" u="none" strike="noStrike" cap="none">
                <a:solidFill>
                  <a:srgbClr val="3A3838"/>
                </a:solidFill>
                <a:latin typeface="Poppins"/>
                <a:ea typeface="Poppins"/>
                <a:cs typeface="Poppins"/>
                <a:sym typeface="Poppins"/>
              </a:rPr>
              <a:t>Was ist eine Landing Page und warum ist sie so wichtig?</a:t>
            </a:r>
            <a:endParaRPr sz="1600" b="0" i="0" u="none" strike="noStrike" cap="none">
              <a:solidFill>
                <a:srgbClr val="3A3838"/>
              </a:solidFill>
              <a:latin typeface="Arial"/>
              <a:ea typeface="Arial"/>
              <a:cs typeface="Arial"/>
              <a:sym typeface="Arial"/>
            </a:endParaRPr>
          </a:p>
        </p:txBody>
      </p:sp>
      <p:sp>
        <p:nvSpPr>
          <p:cNvPr id="157" name="Google Shape;157;p79"/>
          <p:cNvSpPr/>
          <p:nvPr/>
        </p:nvSpPr>
        <p:spPr>
          <a:xfrm>
            <a:off x="267406" y="1748102"/>
            <a:ext cx="11438924" cy="230828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1800" b="0" i="0" u="sng" strike="noStrike" cap="none">
                <a:solidFill>
                  <a:schemeClr val="dk1"/>
                </a:solidFill>
                <a:latin typeface="Poppins"/>
                <a:ea typeface="Poppins"/>
                <a:cs typeface="Poppins"/>
                <a:sym typeface="Poppins"/>
              </a:rPr>
              <a:t>Beispiel:</a:t>
            </a:r>
            <a:endParaRPr/>
          </a:p>
          <a:p>
            <a:pPr marL="0" marR="0" lvl="0" indent="0" algn="l" rtl="0">
              <a:lnSpc>
                <a:spcPct val="100000"/>
              </a:lnSpc>
              <a:spcBef>
                <a:spcPts val="0"/>
              </a:spcBef>
              <a:spcAft>
                <a:spcPts val="0"/>
              </a:spcAft>
              <a:buNone/>
            </a:pPr>
            <a:endParaRPr sz="1800" b="0" i="0" u="none" strike="noStrike" cap="none">
              <a:solidFill>
                <a:schemeClr val="dk1"/>
              </a:solidFill>
              <a:latin typeface="Poppins"/>
              <a:ea typeface="Poppins"/>
              <a:cs typeface="Poppins"/>
              <a:sym typeface="Poppins"/>
            </a:endParaRPr>
          </a:p>
          <a:p>
            <a:pPr marL="0" marR="0" lvl="0" indent="0" algn="l" rtl="0">
              <a:lnSpc>
                <a:spcPct val="150000"/>
              </a:lnSpc>
              <a:spcBef>
                <a:spcPts val="0"/>
              </a:spcBef>
              <a:spcAft>
                <a:spcPts val="0"/>
              </a:spcAft>
              <a:buNone/>
            </a:pPr>
            <a:r>
              <a:rPr lang="de-DE" sz="1800" b="0" i="0" u="none" strike="noStrike" cap="none">
                <a:solidFill>
                  <a:schemeClr val="dk1"/>
                </a:solidFill>
                <a:latin typeface="Poppins"/>
                <a:ea typeface="Poppins"/>
                <a:cs typeface="Poppins"/>
                <a:sym typeface="Poppins"/>
              </a:rPr>
              <a:t>Ein Besucher klickt auf eine (Google)AdWords-Anzeige und landet nicht auf der Startseite, sondern auf einer Landing Page. Eine Startseite hat keinen Fokus. Eine Landing Page dagegen schon. Sie passt perfekt zur Anzeige. Zum Beispiel löst sie genau </a:t>
            </a:r>
            <a:r>
              <a:rPr lang="de-DE" sz="1800" b="1" i="0" u="none" strike="noStrike" cap="none">
                <a:solidFill>
                  <a:schemeClr val="dk1"/>
                </a:solidFill>
                <a:latin typeface="Poppins"/>
                <a:ea typeface="Poppins"/>
                <a:cs typeface="Poppins"/>
                <a:sym typeface="Poppins"/>
              </a:rPr>
              <a:t>das eine Problem des Nutzers </a:t>
            </a:r>
            <a:r>
              <a:rPr lang="de-DE" sz="1800" b="0" i="0" u="none" strike="noStrike" cap="none">
                <a:solidFill>
                  <a:schemeClr val="dk1"/>
                </a:solidFill>
                <a:latin typeface="Poppins"/>
                <a:ea typeface="Poppins"/>
                <a:cs typeface="Poppins"/>
                <a:sym typeface="Poppins"/>
              </a:rPr>
              <a:t>oder fokussiert sich auf </a:t>
            </a:r>
            <a:r>
              <a:rPr lang="de-DE" sz="1800" b="1" i="0" u="none" strike="noStrike" cap="none">
                <a:solidFill>
                  <a:schemeClr val="dk1"/>
                </a:solidFill>
                <a:latin typeface="Poppins"/>
                <a:ea typeface="Poppins"/>
                <a:cs typeface="Poppins"/>
                <a:sym typeface="Poppins"/>
              </a:rPr>
              <a:t>eine bestimmte Zielgruppe.</a:t>
            </a:r>
            <a:endParaRPr sz="1800" b="1" i="0" u="none" strike="noStrike" cap="none">
              <a:solidFill>
                <a:schemeClr val="dk1"/>
              </a:solidFill>
              <a:latin typeface="Poppins"/>
              <a:ea typeface="Poppins"/>
              <a:cs typeface="Poppins"/>
              <a:sym typeface="Poppins"/>
            </a:endParaRPr>
          </a:p>
        </p:txBody>
      </p:sp>
      <p:sp>
        <p:nvSpPr>
          <p:cNvPr id="158" name="Google Shape;158;p79"/>
          <p:cNvSpPr/>
          <p:nvPr/>
        </p:nvSpPr>
        <p:spPr>
          <a:xfrm>
            <a:off x="723481" y="5456255"/>
            <a:ext cx="10673889" cy="733684"/>
          </a:xfrm>
          <a:prstGeom prst="roundRect">
            <a:avLst>
              <a:gd name="adj" fmla="val 16667"/>
            </a:avLst>
          </a:prstGeom>
          <a:solidFill>
            <a:srgbClr val="5EB130"/>
          </a:solidFill>
          <a:ln w="25400" cap="flat" cmpd="sng">
            <a:solidFill>
              <a:srgbClr val="5EB13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59" name="Google Shape;159;p79"/>
          <p:cNvSpPr/>
          <p:nvPr/>
        </p:nvSpPr>
        <p:spPr>
          <a:xfrm rot="5400000">
            <a:off x="692021" y="5716314"/>
            <a:ext cx="552737" cy="213567"/>
          </a:xfrm>
          <a:prstGeom prst="triangle">
            <a:avLst>
              <a:gd name="adj" fmla="val 50000"/>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60" name="Google Shape;160;p79"/>
          <p:cNvSpPr/>
          <p:nvPr/>
        </p:nvSpPr>
        <p:spPr>
          <a:xfrm>
            <a:off x="1213298" y="5570254"/>
            <a:ext cx="9592691"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2400" b="0" i="0" u="none" strike="noStrike" cap="none">
                <a:solidFill>
                  <a:schemeClr val="lt1"/>
                </a:solidFill>
                <a:latin typeface="Poppins"/>
                <a:ea typeface="Poppins"/>
                <a:cs typeface="Poppins"/>
                <a:sym typeface="Poppins"/>
              </a:rPr>
              <a:t>Es steht eine bestimmte Handlung im Fokus der Landingpage</a:t>
            </a:r>
            <a:endParaRPr sz="2400" b="0" i="0" u="none" strike="noStrike" cap="none">
              <a:solidFill>
                <a:schemeClr val="lt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80"/>
          <p:cNvSpPr/>
          <p:nvPr/>
        </p:nvSpPr>
        <p:spPr>
          <a:xfrm>
            <a:off x="163830" y="74295"/>
            <a:ext cx="7113568" cy="7078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4000" b="1" i="0" u="none" strike="noStrike" cap="none">
                <a:solidFill>
                  <a:schemeClr val="lt1"/>
                </a:solidFill>
                <a:latin typeface="Poppins"/>
                <a:ea typeface="Poppins"/>
                <a:cs typeface="Poppins"/>
                <a:sym typeface="Poppins"/>
              </a:rPr>
              <a:t>Landing Page</a:t>
            </a:r>
            <a:endParaRPr sz="2000" b="1" i="0" u="none" strike="noStrike" cap="none">
              <a:solidFill>
                <a:schemeClr val="lt1"/>
              </a:solidFill>
              <a:latin typeface="Poppins"/>
              <a:ea typeface="Poppins"/>
              <a:cs typeface="Poppins"/>
              <a:sym typeface="Poppins"/>
            </a:endParaRPr>
          </a:p>
        </p:txBody>
      </p:sp>
      <p:pic>
        <p:nvPicPr>
          <p:cNvPr id="166" name="Google Shape;166;p80"/>
          <p:cNvPicPr preferRelativeResize="0"/>
          <p:nvPr/>
        </p:nvPicPr>
        <p:blipFill rotWithShape="1">
          <a:blip r:embed="rId3">
            <a:alphaModFix/>
          </a:blip>
          <a:srcRect/>
          <a:stretch/>
        </p:blipFill>
        <p:spPr>
          <a:xfrm>
            <a:off x="11397370" y="6335563"/>
            <a:ext cx="719605" cy="471588"/>
          </a:xfrm>
          <a:prstGeom prst="rect">
            <a:avLst/>
          </a:prstGeom>
          <a:noFill/>
          <a:ln>
            <a:noFill/>
          </a:ln>
        </p:spPr>
      </p:pic>
      <p:sp>
        <p:nvSpPr>
          <p:cNvPr id="167" name="Google Shape;167;p80"/>
          <p:cNvSpPr/>
          <p:nvPr/>
        </p:nvSpPr>
        <p:spPr>
          <a:xfrm>
            <a:off x="196699" y="1029356"/>
            <a:ext cx="9972223"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1800" b="1" i="0" u="none" strike="noStrike" cap="none">
                <a:solidFill>
                  <a:srgbClr val="3A3838"/>
                </a:solidFill>
                <a:latin typeface="Poppins"/>
                <a:ea typeface="Poppins"/>
                <a:cs typeface="Poppins"/>
                <a:sym typeface="Poppins"/>
              </a:rPr>
              <a:t>Was ist eine Landing Page und warum ist sie so wichtig?</a:t>
            </a:r>
            <a:endParaRPr sz="1600" b="0" i="0" u="none" strike="noStrike" cap="none">
              <a:solidFill>
                <a:srgbClr val="3A3838"/>
              </a:solidFill>
              <a:latin typeface="Arial"/>
              <a:ea typeface="Arial"/>
              <a:cs typeface="Arial"/>
              <a:sym typeface="Arial"/>
            </a:endParaRPr>
          </a:p>
        </p:txBody>
      </p:sp>
      <p:sp>
        <p:nvSpPr>
          <p:cNvPr id="168" name="Google Shape;168;p80"/>
          <p:cNvSpPr/>
          <p:nvPr/>
        </p:nvSpPr>
        <p:spPr>
          <a:xfrm>
            <a:off x="678051" y="1645903"/>
            <a:ext cx="11438924" cy="39702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1800" b="0" i="0" u="none" strike="noStrike" cap="none">
                <a:solidFill>
                  <a:schemeClr val="dk1"/>
                </a:solidFill>
                <a:latin typeface="Poppins"/>
                <a:ea typeface="Poppins"/>
                <a:cs typeface="Poppins"/>
                <a:sym typeface="Poppins"/>
              </a:rPr>
              <a:t>Je nach Produkt und Zielgruppe kann der Fokus ein anderer sein: </a:t>
            </a:r>
            <a:endParaRPr/>
          </a:p>
          <a:p>
            <a:pPr marL="0" marR="0" lvl="0" indent="0" algn="l" rtl="0">
              <a:lnSpc>
                <a:spcPct val="100000"/>
              </a:lnSpc>
              <a:spcBef>
                <a:spcPts val="0"/>
              </a:spcBef>
              <a:spcAft>
                <a:spcPts val="0"/>
              </a:spcAft>
              <a:buNone/>
            </a:pPr>
            <a:endParaRPr sz="1800" b="0" i="0" u="none" strike="noStrike" cap="none">
              <a:solidFill>
                <a:schemeClr val="dk1"/>
              </a:solidFill>
              <a:latin typeface="Poppins"/>
              <a:ea typeface="Poppins"/>
              <a:cs typeface="Poppins"/>
              <a:sym typeface="Poppins"/>
            </a:endParaRPr>
          </a:p>
          <a:p>
            <a:pPr marL="0" marR="0" lvl="0" indent="0" algn="l" rtl="0">
              <a:lnSpc>
                <a:spcPct val="100000"/>
              </a:lnSpc>
              <a:spcBef>
                <a:spcPts val="0"/>
              </a:spcBef>
              <a:spcAft>
                <a:spcPts val="0"/>
              </a:spcAft>
              <a:buNone/>
            </a:pPr>
            <a:r>
              <a:rPr lang="de-DE" sz="1800" b="0" i="0" u="none" strike="noStrike" cap="none">
                <a:solidFill>
                  <a:schemeClr val="dk1"/>
                </a:solidFill>
                <a:latin typeface="Poppins"/>
                <a:ea typeface="Poppins"/>
                <a:cs typeface="Poppins"/>
                <a:sym typeface="Poppins"/>
              </a:rPr>
              <a:t>Der Besucher kann …</a:t>
            </a:r>
            <a:endParaRPr/>
          </a:p>
          <a:p>
            <a:pPr marL="0" marR="0" lvl="0" indent="0" algn="l" rtl="0">
              <a:lnSpc>
                <a:spcPct val="100000"/>
              </a:lnSpc>
              <a:spcBef>
                <a:spcPts val="0"/>
              </a:spcBef>
              <a:spcAft>
                <a:spcPts val="0"/>
              </a:spcAft>
              <a:buNone/>
            </a:pPr>
            <a:endParaRPr sz="1800" b="0" i="0" u="sng" strike="noStrike" cap="none">
              <a:solidFill>
                <a:schemeClr val="dk1"/>
              </a:solidFill>
              <a:latin typeface="Poppins"/>
              <a:ea typeface="Poppins"/>
              <a:cs typeface="Poppins"/>
              <a:sym typeface="Poppins"/>
            </a:endParaRPr>
          </a:p>
          <a:p>
            <a:pPr marL="285750" marR="0" lvl="0" indent="-285750" algn="l" rtl="0">
              <a:lnSpc>
                <a:spcPct val="100000"/>
              </a:lnSpc>
              <a:spcBef>
                <a:spcPts val="0"/>
              </a:spcBef>
              <a:spcAft>
                <a:spcPts val="0"/>
              </a:spcAft>
              <a:buClr>
                <a:srgbClr val="000000"/>
              </a:buClr>
              <a:buSzPts val="1800"/>
              <a:buFont typeface="Arial"/>
              <a:buChar char="•"/>
            </a:pPr>
            <a:r>
              <a:rPr lang="de-DE" sz="1800" b="0" i="0" u="none" strike="noStrike" cap="none">
                <a:solidFill>
                  <a:schemeClr val="dk1"/>
                </a:solidFill>
                <a:latin typeface="Poppins"/>
                <a:ea typeface="Poppins"/>
                <a:cs typeface="Poppins"/>
                <a:sym typeface="Poppins"/>
              </a:rPr>
              <a:t>Ein Produkt kaufen</a:t>
            </a:r>
            <a:endParaRPr/>
          </a:p>
          <a:p>
            <a:pPr marL="285750" marR="0" lvl="0" indent="-285750" algn="l" rtl="0">
              <a:lnSpc>
                <a:spcPct val="100000"/>
              </a:lnSpc>
              <a:spcBef>
                <a:spcPts val="0"/>
              </a:spcBef>
              <a:spcAft>
                <a:spcPts val="0"/>
              </a:spcAft>
              <a:buClr>
                <a:srgbClr val="000000"/>
              </a:buClr>
              <a:buSzPts val="1800"/>
              <a:buFont typeface="Arial"/>
              <a:buChar char="•"/>
            </a:pPr>
            <a:r>
              <a:rPr lang="de-DE" sz="1800" b="0" i="0" u="none" strike="noStrike" cap="none">
                <a:solidFill>
                  <a:schemeClr val="dk1"/>
                </a:solidFill>
                <a:latin typeface="Poppins"/>
                <a:ea typeface="Poppins"/>
                <a:cs typeface="Poppins"/>
                <a:sym typeface="Poppins"/>
              </a:rPr>
              <a:t>Eine Dienstleistung buchen</a:t>
            </a:r>
            <a:endParaRPr/>
          </a:p>
          <a:p>
            <a:pPr marL="285750" marR="0" lvl="0" indent="-285750" algn="l" rtl="0">
              <a:lnSpc>
                <a:spcPct val="100000"/>
              </a:lnSpc>
              <a:spcBef>
                <a:spcPts val="0"/>
              </a:spcBef>
              <a:spcAft>
                <a:spcPts val="0"/>
              </a:spcAft>
              <a:buClr>
                <a:srgbClr val="000000"/>
              </a:buClr>
              <a:buSzPts val="1800"/>
              <a:buFont typeface="Arial"/>
              <a:buChar char="•"/>
            </a:pPr>
            <a:r>
              <a:rPr lang="de-DE" sz="1800" b="0" i="0" u="none" strike="noStrike" cap="none">
                <a:solidFill>
                  <a:schemeClr val="dk1"/>
                </a:solidFill>
                <a:latin typeface="Poppins"/>
                <a:ea typeface="Poppins"/>
                <a:cs typeface="Poppins"/>
                <a:sym typeface="Poppins"/>
              </a:rPr>
              <a:t>Eine App herunterladen</a:t>
            </a:r>
            <a:endParaRPr/>
          </a:p>
          <a:p>
            <a:pPr marL="285750" marR="0" lvl="0" indent="-285750" algn="l" rtl="0">
              <a:lnSpc>
                <a:spcPct val="100000"/>
              </a:lnSpc>
              <a:spcBef>
                <a:spcPts val="0"/>
              </a:spcBef>
              <a:spcAft>
                <a:spcPts val="0"/>
              </a:spcAft>
              <a:buClr>
                <a:srgbClr val="000000"/>
              </a:buClr>
              <a:buSzPts val="1800"/>
              <a:buFont typeface="Arial"/>
              <a:buChar char="•"/>
            </a:pPr>
            <a:r>
              <a:rPr lang="de-DE" sz="1800" b="0" i="0" u="none" strike="noStrike" cap="none">
                <a:solidFill>
                  <a:schemeClr val="dk1"/>
                </a:solidFill>
                <a:latin typeface="Poppins"/>
                <a:ea typeface="Poppins"/>
                <a:cs typeface="Poppins"/>
                <a:sym typeface="Poppins"/>
              </a:rPr>
              <a:t>Einen Newsletter abbonieren</a:t>
            </a:r>
            <a:endParaRPr sz="1800" b="0" i="0" u="none" strike="noStrike" cap="none">
              <a:solidFill>
                <a:schemeClr val="dk1"/>
              </a:solidFill>
              <a:latin typeface="Poppins"/>
              <a:ea typeface="Poppins"/>
              <a:cs typeface="Poppins"/>
              <a:sym typeface="Poppins"/>
            </a:endParaRPr>
          </a:p>
          <a:p>
            <a:pPr marL="285750" marR="0" lvl="0" indent="-285750" algn="l" rtl="0">
              <a:lnSpc>
                <a:spcPct val="100000"/>
              </a:lnSpc>
              <a:spcBef>
                <a:spcPts val="0"/>
              </a:spcBef>
              <a:spcAft>
                <a:spcPts val="0"/>
              </a:spcAft>
              <a:buClr>
                <a:srgbClr val="000000"/>
              </a:buClr>
              <a:buSzPts val="1800"/>
              <a:buFont typeface="Arial"/>
              <a:buChar char="•"/>
            </a:pPr>
            <a:r>
              <a:rPr lang="de-DE" sz="1800" b="0" i="0" u="none" strike="noStrike" cap="none">
                <a:solidFill>
                  <a:schemeClr val="dk1"/>
                </a:solidFill>
                <a:latin typeface="Poppins"/>
                <a:ea typeface="Poppins"/>
                <a:cs typeface="Poppins"/>
                <a:sym typeface="Poppins"/>
              </a:rPr>
              <a:t>Ein Erstgespräch vereinbaren</a:t>
            </a:r>
            <a:endParaRPr/>
          </a:p>
          <a:p>
            <a:pPr marL="285750" marR="0" lvl="0" indent="-285750" algn="l" rtl="0">
              <a:lnSpc>
                <a:spcPct val="100000"/>
              </a:lnSpc>
              <a:spcBef>
                <a:spcPts val="0"/>
              </a:spcBef>
              <a:spcAft>
                <a:spcPts val="0"/>
              </a:spcAft>
              <a:buClr>
                <a:srgbClr val="000000"/>
              </a:buClr>
              <a:buSzPts val="1800"/>
              <a:buFont typeface="Arial"/>
              <a:buChar char="•"/>
            </a:pPr>
            <a:r>
              <a:rPr lang="de-DE" sz="1800" b="0" i="0" u="none" strike="noStrike" cap="none">
                <a:solidFill>
                  <a:schemeClr val="dk1"/>
                </a:solidFill>
                <a:latin typeface="Poppins"/>
                <a:ea typeface="Poppins"/>
                <a:cs typeface="Poppins"/>
                <a:sym typeface="Poppins"/>
              </a:rPr>
              <a:t>Eine Anmeldung tätigen </a:t>
            </a:r>
            <a:endParaRPr/>
          </a:p>
          <a:p>
            <a:pPr marL="285750" marR="0" lvl="0" indent="-285750" algn="l" rtl="0">
              <a:lnSpc>
                <a:spcPct val="100000"/>
              </a:lnSpc>
              <a:spcBef>
                <a:spcPts val="0"/>
              </a:spcBef>
              <a:spcAft>
                <a:spcPts val="0"/>
              </a:spcAft>
              <a:buClr>
                <a:srgbClr val="000000"/>
              </a:buClr>
              <a:buSzPts val="1800"/>
              <a:buFont typeface="Arial"/>
              <a:buChar char="•"/>
            </a:pPr>
            <a:r>
              <a:rPr lang="de-DE" sz="1800" b="0" i="0" u="none" strike="noStrike" cap="none">
                <a:solidFill>
                  <a:schemeClr val="dk1"/>
                </a:solidFill>
                <a:latin typeface="Poppins"/>
                <a:ea typeface="Poppins"/>
                <a:cs typeface="Poppins"/>
                <a:sym typeface="Poppins"/>
              </a:rPr>
              <a:t>Geld spenden </a:t>
            </a:r>
            <a:endParaRPr/>
          </a:p>
          <a:p>
            <a:pPr marL="285750" marR="0" lvl="0" indent="-285750" algn="l" rtl="0">
              <a:lnSpc>
                <a:spcPct val="100000"/>
              </a:lnSpc>
              <a:spcBef>
                <a:spcPts val="0"/>
              </a:spcBef>
              <a:spcAft>
                <a:spcPts val="0"/>
              </a:spcAft>
              <a:buClr>
                <a:srgbClr val="000000"/>
              </a:buClr>
              <a:buSzPts val="1800"/>
              <a:buFont typeface="Arial"/>
              <a:buChar char="•"/>
            </a:pPr>
            <a:r>
              <a:rPr lang="de-DE" sz="1800" b="0" i="0" u="none" strike="noStrike" cap="none">
                <a:solidFill>
                  <a:schemeClr val="dk1"/>
                </a:solidFill>
                <a:latin typeface="Poppins"/>
                <a:ea typeface="Poppins"/>
                <a:cs typeface="Poppins"/>
                <a:sym typeface="Poppins"/>
              </a:rPr>
              <a:t>usw</a:t>
            </a:r>
            <a:endParaRPr sz="1800" b="0" i="0" u="none" strike="noStrike" cap="none">
              <a:solidFill>
                <a:schemeClr val="dk1"/>
              </a:solidFill>
              <a:latin typeface="Poppins"/>
              <a:ea typeface="Poppins"/>
              <a:cs typeface="Poppins"/>
              <a:sym typeface="Poppins"/>
            </a:endParaRPr>
          </a:p>
          <a:p>
            <a:pPr marL="0" marR="0" lvl="0" indent="0" algn="l" rtl="0">
              <a:lnSpc>
                <a:spcPct val="100000"/>
              </a:lnSpc>
              <a:spcBef>
                <a:spcPts val="0"/>
              </a:spcBef>
              <a:spcAft>
                <a:spcPts val="0"/>
              </a:spcAft>
              <a:buNone/>
            </a:pPr>
            <a:endParaRPr sz="1800" b="1" i="0" u="sng" strike="noStrike" cap="none">
              <a:solidFill>
                <a:schemeClr val="dk1"/>
              </a:solidFill>
              <a:latin typeface="Poppins"/>
              <a:ea typeface="Poppins"/>
              <a:cs typeface="Poppins"/>
              <a:sym typeface="Poppins"/>
            </a:endParaRPr>
          </a:p>
          <a:p>
            <a:pPr marL="0" marR="0" lvl="0" indent="0" algn="l" rtl="0">
              <a:lnSpc>
                <a:spcPct val="100000"/>
              </a:lnSpc>
              <a:spcBef>
                <a:spcPts val="0"/>
              </a:spcBef>
              <a:spcAft>
                <a:spcPts val="0"/>
              </a:spcAft>
              <a:buNone/>
            </a:pPr>
            <a:endParaRPr sz="1800" b="1" i="0" u="none" strike="noStrike" cap="none">
              <a:solidFill>
                <a:schemeClr val="dk1"/>
              </a:solidFill>
              <a:latin typeface="Poppins"/>
              <a:ea typeface="Poppins"/>
              <a:cs typeface="Poppins"/>
              <a:sym typeface="Poppins"/>
            </a:endParaRPr>
          </a:p>
        </p:txBody>
      </p:sp>
    </p:spTree>
  </p:cSld>
  <p:clrMapOvr>
    <a:masterClrMapping/>
  </p:clrMapOvr>
</p:sld>
</file>

<file path=ppt/theme/theme1.xml><?xml version="1.0" encoding="utf-8"?>
<a:theme xmlns:a="http://schemas.openxmlformats.org/drawingml/2006/main" name="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1506</Words>
  <Application>Microsoft Office PowerPoint</Application>
  <PresentationFormat>Breitbild</PresentationFormat>
  <Paragraphs>218</Paragraphs>
  <Slides>35</Slides>
  <Notes>35</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35</vt:i4>
      </vt:variant>
    </vt:vector>
  </HeadingPairs>
  <TitlesOfParts>
    <vt:vector size="39" baseType="lpstr">
      <vt:lpstr>Poppins</vt:lpstr>
      <vt:lpstr>Arial</vt:lpstr>
      <vt:lpstr>Calibri</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kristina_huelsebusch@web.de</dc:creator>
  <cp:lastModifiedBy>Zoll, Christian</cp:lastModifiedBy>
  <cp:revision>2</cp:revision>
  <dcterms:created xsi:type="dcterms:W3CDTF">2020-10-12T17:30:20Z</dcterms:created>
  <dcterms:modified xsi:type="dcterms:W3CDTF">2021-07-22T07:29:25Z</dcterms:modified>
</cp:coreProperties>
</file>