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47"/>
  </p:notesMasterIdLst>
  <p:sldIdLst>
    <p:sldId id="278" r:id="rId3"/>
    <p:sldId id="280" r:id="rId4"/>
    <p:sldId id="281" r:id="rId5"/>
    <p:sldId id="282" r:id="rId6"/>
    <p:sldId id="279" r:id="rId7"/>
    <p:sldId id="283" r:id="rId8"/>
    <p:sldId id="284" r:id="rId9"/>
    <p:sldId id="285" r:id="rId10"/>
    <p:sldId id="286" r:id="rId11"/>
    <p:sldId id="287" r:id="rId12"/>
    <p:sldId id="288" r:id="rId13"/>
    <p:sldId id="289" r:id="rId14"/>
    <p:sldId id="290" r:id="rId15"/>
    <p:sldId id="291" r:id="rId16"/>
    <p:sldId id="292"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8" r:id="rId30"/>
    <p:sldId id="309" r:id="rId31"/>
    <p:sldId id="310" r:id="rId32"/>
    <p:sldId id="311" r:id="rId33"/>
    <p:sldId id="293" r:id="rId34"/>
    <p:sldId id="312" r:id="rId35"/>
    <p:sldId id="313" r:id="rId36"/>
    <p:sldId id="314" r:id="rId37"/>
    <p:sldId id="315" r:id="rId38"/>
    <p:sldId id="316" r:id="rId39"/>
    <p:sldId id="294" r:id="rId40"/>
    <p:sldId id="317" r:id="rId41"/>
    <p:sldId id="318" r:id="rId42"/>
    <p:sldId id="319" r:id="rId43"/>
    <p:sldId id="320" r:id="rId44"/>
    <p:sldId id="321" r:id="rId45"/>
    <p:sldId id="322" r:id="rId46"/>
  </p:sldIdLst>
  <p:sldSz cx="12192000" cy="6858000"/>
  <p:notesSz cx="6858000" cy="9144000"/>
  <p:embeddedFontLs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kcbEkMxei+ciFMN9O+xns2Qkm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27E268-4A40-4E9D-8553-14F05664CFD4}">
  <a:tblStyle styleId="{A327E268-4A40-4E9D-8553-14F05664CFD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8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a:t>
            </a:r>
            <a:endParaRPr/>
          </a:p>
        </p:txBody>
      </p:sp>
      <p:sp>
        <p:nvSpPr>
          <p:cNvPr id="343" name="Google Shape;3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ab4e4c2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ab4e4c2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03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77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49d77a69ac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49d77a69ac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71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4ab4e4c2d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4ab4e4c2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2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49ddbb8656_0_1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49ddbb8656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84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4ab4e4c2d9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g4ab4e4c2d9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193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49d77a69ac_0_7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49d77a69ac_0_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65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49d77a69ac_0_7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49d77a69ac_0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04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49d77a69ac_0_7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g49d77a69ac_0_7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153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49d77a69ac_0_7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g49d77a69ac_0_7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94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9d77a69ac_0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g49d77a69ac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8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49d77a69ac_0_7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3" name="Google Shape;713;g49d77a69ac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50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49d77a69ac_0_7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g49d77a69ac_0_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76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49d77a69ac_0_7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g49d77a69ac_0_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99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49d77a69ac_0_7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g49d77a69ac_0_7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24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49d77a69ac_0_7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g49d77a69ac_0_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421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49d77a69ac_0_8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g49d77a69ac_0_8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71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49d77a69ac_0_8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g49d77a69ac_0_8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45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49d77a69ac_0_8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g49d77a69ac_0_8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2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9425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d77a69ac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49d77a69ac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17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9d77a69ac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9d77a69ac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252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51939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4ab4e4c2d9_0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g4ab4e4c2d9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88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a:t>
            </a:r>
            <a:endParaRPr/>
          </a:p>
        </p:txBody>
      </p:sp>
      <p:sp>
        <p:nvSpPr>
          <p:cNvPr id="343" name="Google Shape;3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17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9d77a69ac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49d77a69ac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05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ab4e4c2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ab4e4c2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50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ab4e4c2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ab4e4c2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31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ab4e4c2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ab4e4c2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51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ab4e4c2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ab4e4c2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16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9"/>
        <p:cNvGrpSpPr/>
        <p:nvPr/>
      </p:nvGrpSpPr>
      <p:grpSpPr>
        <a:xfrm>
          <a:off x="0" y="0"/>
          <a:ext cx="0" cy="0"/>
          <a:chOff x="0" y="0"/>
          <a:chExt cx="0" cy="0"/>
        </a:xfrm>
      </p:grpSpPr>
      <p:sp>
        <p:nvSpPr>
          <p:cNvPr id="20" name="Google Shape;20;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2"/>
        <p:cNvGrpSpPr/>
        <p:nvPr/>
      </p:nvGrpSpPr>
      <p:grpSpPr>
        <a:xfrm>
          <a:off x="0" y="0"/>
          <a:ext cx="0" cy="0"/>
          <a:chOff x="0" y="0"/>
          <a:chExt cx="0" cy="0"/>
        </a:xfrm>
      </p:grpSpPr>
      <p:sp>
        <p:nvSpPr>
          <p:cNvPr id="83" name="Google Shape;83;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schnittsüberschrift">
  <p:cSld name="Abschnittsüberschrift">
    <p:spTree>
      <p:nvGrpSpPr>
        <p:cNvPr id="1" name="Shape 263"/>
        <p:cNvGrpSpPr/>
        <p:nvPr/>
      </p:nvGrpSpPr>
      <p:grpSpPr>
        <a:xfrm>
          <a:off x="0" y="0"/>
          <a:ext cx="0" cy="0"/>
          <a:chOff x="0" y="0"/>
          <a:chExt cx="0" cy="0"/>
        </a:xfrm>
      </p:grpSpPr>
      <p:sp>
        <p:nvSpPr>
          <p:cNvPr id="264" name="Google Shape;264;p49"/>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Arial"/>
              <a:buNone/>
              <a:defRPr sz="6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65" name="Google Shape;265;p49"/>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266" name="Google Shape;266;p4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67" name="Google Shape;267;p4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68" name="Google Shape;268;p4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189426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schnittsüberschrift 1">
  <p:cSld name="Abschnittsüberschrift 1">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Arial"/>
              <a:buNone/>
              <a:defRPr sz="6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71" name="Google Shape;271;p5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272" name="Google Shape;272;p5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73" name="Google Shape;273;p5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74" name="Google Shape;274;p5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1291509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None/>
              <a:defRPr sz="4400" i="0" u="none" strike="noStrike" cap="none">
                <a:solidFill>
                  <a:schemeClr val="dk1"/>
                </a:solidFill>
              </a:defRPr>
            </a:lvl1pPr>
            <a:lvl2pPr marR="0" lvl="1" algn="l" rtl="0">
              <a:lnSpc>
                <a:spcPct val="100000"/>
              </a:lnSpc>
              <a:spcBef>
                <a:spcPts val="0"/>
              </a:spcBef>
              <a:spcAft>
                <a:spcPts val="0"/>
              </a:spcAft>
              <a:buClr>
                <a:srgbClr val="000000"/>
              </a:buClr>
              <a:buSzPts val="1100"/>
              <a:buNone/>
              <a:defRPr sz="1867" i="0" u="none" strike="noStrike" cap="none">
                <a:solidFill>
                  <a:srgbClr val="000000"/>
                </a:solidFill>
              </a:defRPr>
            </a:lvl2pPr>
            <a:lvl3pPr marR="0" lvl="2" algn="l" rtl="0">
              <a:lnSpc>
                <a:spcPct val="100000"/>
              </a:lnSpc>
              <a:spcBef>
                <a:spcPts val="0"/>
              </a:spcBef>
              <a:spcAft>
                <a:spcPts val="0"/>
              </a:spcAft>
              <a:buClr>
                <a:srgbClr val="000000"/>
              </a:buClr>
              <a:buSzPts val="1100"/>
              <a:buNone/>
              <a:defRPr sz="1867" i="0" u="none" strike="noStrike" cap="none">
                <a:solidFill>
                  <a:srgbClr val="000000"/>
                </a:solidFill>
              </a:defRPr>
            </a:lvl3pPr>
            <a:lvl4pPr marR="0" lvl="3" algn="l" rtl="0">
              <a:lnSpc>
                <a:spcPct val="100000"/>
              </a:lnSpc>
              <a:spcBef>
                <a:spcPts val="0"/>
              </a:spcBef>
              <a:spcAft>
                <a:spcPts val="0"/>
              </a:spcAft>
              <a:buClr>
                <a:srgbClr val="000000"/>
              </a:buClr>
              <a:buSzPts val="1100"/>
              <a:buNone/>
              <a:defRPr sz="1867" i="0" u="none" strike="noStrike" cap="none">
                <a:solidFill>
                  <a:srgbClr val="000000"/>
                </a:solidFill>
              </a:defRPr>
            </a:lvl4pPr>
            <a:lvl5pPr marR="0" lvl="4" algn="l" rtl="0">
              <a:lnSpc>
                <a:spcPct val="100000"/>
              </a:lnSpc>
              <a:spcBef>
                <a:spcPts val="0"/>
              </a:spcBef>
              <a:spcAft>
                <a:spcPts val="0"/>
              </a:spcAft>
              <a:buClr>
                <a:srgbClr val="000000"/>
              </a:buClr>
              <a:buSzPts val="1100"/>
              <a:buNone/>
              <a:defRPr sz="1867" i="0" u="none" strike="noStrike" cap="none">
                <a:solidFill>
                  <a:srgbClr val="000000"/>
                </a:solidFill>
              </a:defRPr>
            </a:lvl5pPr>
            <a:lvl6pPr marR="0" lvl="5" algn="l" rtl="0">
              <a:lnSpc>
                <a:spcPct val="100000"/>
              </a:lnSpc>
              <a:spcBef>
                <a:spcPts val="0"/>
              </a:spcBef>
              <a:spcAft>
                <a:spcPts val="0"/>
              </a:spcAft>
              <a:buClr>
                <a:srgbClr val="000000"/>
              </a:buClr>
              <a:buSzPts val="1100"/>
              <a:buNone/>
              <a:defRPr sz="1867" i="0" u="none" strike="noStrike" cap="none">
                <a:solidFill>
                  <a:srgbClr val="000000"/>
                </a:solidFill>
              </a:defRPr>
            </a:lvl6pPr>
            <a:lvl7pPr marR="0" lvl="6" algn="l" rtl="0">
              <a:lnSpc>
                <a:spcPct val="100000"/>
              </a:lnSpc>
              <a:spcBef>
                <a:spcPts val="0"/>
              </a:spcBef>
              <a:spcAft>
                <a:spcPts val="0"/>
              </a:spcAft>
              <a:buClr>
                <a:srgbClr val="000000"/>
              </a:buClr>
              <a:buSzPts val="1100"/>
              <a:buNone/>
              <a:defRPr sz="1867" i="0" u="none" strike="noStrike" cap="none">
                <a:solidFill>
                  <a:srgbClr val="000000"/>
                </a:solidFill>
              </a:defRPr>
            </a:lvl7pPr>
            <a:lvl8pPr marR="0" lvl="7" algn="l" rtl="0">
              <a:lnSpc>
                <a:spcPct val="100000"/>
              </a:lnSpc>
              <a:spcBef>
                <a:spcPts val="0"/>
              </a:spcBef>
              <a:spcAft>
                <a:spcPts val="0"/>
              </a:spcAft>
              <a:buClr>
                <a:srgbClr val="000000"/>
              </a:buClr>
              <a:buSzPts val="1100"/>
              <a:buNone/>
              <a:defRPr sz="1867" i="0" u="none" strike="noStrike" cap="none">
                <a:solidFill>
                  <a:srgbClr val="000000"/>
                </a:solidFill>
              </a:defRPr>
            </a:lvl8pPr>
            <a:lvl9pPr marR="0" lvl="8" algn="l" rtl="0">
              <a:lnSpc>
                <a:spcPct val="100000"/>
              </a:lnSpc>
              <a:spcBef>
                <a:spcPts val="0"/>
              </a:spcBef>
              <a:spcAft>
                <a:spcPts val="0"/>
              </a:spcAft>
              <a:buClr>
                <a:srgbClr val="000000"/>
              </a:buClr>
              <a:buSzPts val="1100"/>
              <a:buNone/>
              <a:defRPr sz="1867" i="0" u="none" strike="noStrike" cap="none">
                <a:solidFill>
                  <a:srgbClr val="000000"/>
                </a:solidFill>
              </a:defRPr>
            </a:lvl9pPr>
          </a:lstStyle>
          <a:p>
            <a:endParaRPr/>
          </a:p>
        </p:txBody>
      </p:sp>
      <p:sp>
        <p:nvSpPr>
          <p:cNvPr id="184" name="Google Shape;184;p3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85" name="Google Shape;185;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86" name="Google Shape;186;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87" name="Google Shape;187;p35"/>
          <p:cNvSpPr txBox="1">
            <a:spLocks noGrp="1"/>
          </p:cNvSpPr>
          <p:nvPr>
            <p:ph type="sldNum" idx="12"/>
          </p:nvPr>
        </p:nvSpPr>
        <p:spPr>
          <a:xfrm>
            <a:off x="381000" y="6356351"/>
            <a:ext cx="2743200" cy="365200"/>
          </a:xfrm>
          <a:prstGeom prst="rect">
            <a:avLst/>
          </a:prstGeom>
          <a:noFill/>
          <a:ln>
            <a:noFill/>
          </a:ln>
        </p:spPr>
        <p:txBody>
          <a:bodyPr spcFirstLastPara="1" wrap="square" lIns="68575" tIns="34275" rIns="68575" bIns="34275" anchor="ctr" anchorCtr="0">
            <a:noAutofit/>
          </a:bodyPr>
          <a:lstStyle>
            <a:lvl1pPr marL="0" marR="0" lvl="0"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de-DE" smtClean="0"/>
              <a:pPr algn="l"/>
              <a:t>‹Nr.›</a:t>
            </a:fld>
            <a:endParaRPr lang="de-DE"/>
          </a:p>
        </p:txBody>
      </p:sp>
    </p:spTree>
    <p:extLst>
      <p:ext uri="{BB962C8B-B14F-4D97-AF65-F5344CB8AC3E}">
        <p14:creationId xmlns:p14="http://schemas.microsoft.com/office/powerpoint/2010/main" val="13703363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F0839-F1D5-40CF-81B8-BAA787F9D7A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3AEF6BD-766F-412A-868A-603483EE0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0B3647F-389E-46EF-A92C-6D62455CA0C6}"/>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A7589B13-8331-4283-920A-6F1323B688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4CE8101-796B-48FD-B36F-7BBB2B878FD0}"/>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95088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7AEBB-BEC9-4177-ACE2-ADAFF693D5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859650-2077-4404-96D5-7B85A431E76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E555D2-7E73-42CE-8849-19F55A3F7992}"/>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79A4BE89-05BA-4630-BF6E-E9C5141218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450522-A2BA-4CCE-BE0D-55B79A8BAD3A}"/>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322007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CE245-531E-4E05-A55A-9AA55341700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86277EA-CA34-4F15-A5D2-529A5146D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23D96A-A2B7-4676-8A19-8FE4254E86C1}"/>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0FC7A609-96F4-4EEC-BA17-137B18F64B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E88E7B-8522-4230-8F16-E380B16C9DA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4352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A6A40-80F6-45E0-A990-72AD76E90C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EF8890-E549-4C82-A97E-390267A9910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D8C80C9-0F6C-4E7D-889C-EC690F9FD9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D213B8-7F20-46F7-A779-1852F0D18BF9}"/>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6" name="Fußzeilenplatzhalter 5">
            <a:extLst>
              <a:ext uri="{FF2B5EF4-FFF2-40B4-BE49-F238E27FC236}">
                <a16:creationId xmlns:a16="http://schemas.microsoft.com/office/drawing/2014/main" id="{F99725E1-51FB-4890-92F2-3DEE7057BC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CE04EC-0575-4D24-8B2E-F835D391BE1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16757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0B89E-16B2-49F1-8B62-B7A7A438A1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D952856-491A-46C2-86F2-EB07F52FC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13A0D67-6DF3-47A5-A2FF-268F035F803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B6AE38D-3B5D-4F09-A082-9B5B67097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FD6CD9-B4AD-4130-82EA-8F043BE5FC4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B95DD79-350F-4FB7-BE3D-3A2F3136B7FF}"/>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8" name="Fußzeilenplatzhalter 7">
            <a:extLst>
              <a:ext uri="{FF2B5EF4-FFF2-40B4-BE49-F238E27FC236}">
                <a16:creationId xmlns:a16="http://schemas.microsoft.com/office/drawing/2014/main" id="{9CEA4A5F-8229-4CBC-91A7-4910A130184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EF04A79-6F38-40C7-9E3C-7909022E84F2}"/>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924326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84F2-3029-47C2-9F02-BAE068220DF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F2E626F-0EC2-4B8F-BF72-43EEC45C035B}"/>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4" name="Fußzeilenplatzhalter 3">
            <a:extLst>
              <a:ext uri="{FF2B5EF4-FFF2-40B4-BE49-F238E27FC236}">
                <a16:creationId xmlns:a16="http://schemas.microsoft.com/office/drawing/2014/main" id="{9D90DBFA-6931-420E-89D6-D23DABC313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A654582-F2B5-44FD-A059-3F345E0B8297}"/>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37569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2"/>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2pPr>
            <a:lvl3pPr marL="1371600" marR="0" lvl="2"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3pPr>
            <a:lvl4pPr marL="1828800" marR="0" lvl="3"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4pPr>
            <a:lvl5pPr marL="2286000" marR="0" lvl="4"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5pPr>
            <a:lvl6pPr marL="2743200" marR="0" lvl="5"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6pPr>
            <a:lvl7pPr marL="3200400" marR="0" lvl="6"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7pPr>
            <a:lvl8pPr marL="3657600" marR="0" lvl="7"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8pPr>
            <a:lvl9pPr marL="4114800" marR="0" lvl="8" indent="-298450" algn="l">
              <a:lnSpc>
                <a:spcPct val="115000"/>
              </a:lnSpc>
              <a:spcBef>
                <a:spcPts val="1600"/>
              </a:spcBef>
              <a:spcAft>
                <a:spcPts val="1600"/>
              </a:spcAft>
              <a:buClr>
                <a:schemeClr val="dk2"/>
              </a:buClr>
              <a:buSzPts val="1100"/>
              <a:buFont typeface="Arial"/>
              <a:buChar char="■"/>
              <a:defRPr sz="1467" b="0" i="0" u="none" strike="noStrike" cap="none">
                <a:solidFill>
                  <a:schemeClr val="dk2"/>
                </a:solidFill>
                <a:latin typeface="Arial"/>
                <a:ea typeface="Arial"/>
                <a:cs typeface="Arial"/>
                <a:sym typeface="Arial"/>
              </a:defRPr>
            </a:lvl9pPr>
          </a:lstStyle>
          <a:p>
            <a:endParaRPr/>
          </a:p>
        </p:txBody>
      </p:sp>
      <p:sp>
        <p:nvSpPr>
          <p:cNvPr id="28" name="Google Shape;28;p62"/>
          <p:cNvSpPr txBox="1">
            <a:spLocks noGrp="1"/>
          </p:cNvSpPr>
          <p:nvPr>
            <p:ph type="sldNum" idx="12"/>
          </p:nvPr>
        </p:nvSpPr>
        <p:spPr>
          <a:xfrm>
            <a:off x="3810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FA0457-26F1-41DD-ABD9-D0147ACA03D3}"/>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3" name="Fußzeilenplatzhalter 2">
            <a:extLst>
              <a:ext uri="{FF2B5EF4-FFF2-40B4-BE49-F238E27FC236}">
                <a16:creationId xmlns:a16="http://schemas.microsoft.com/office/drawing/2014/main" id="{69EF642D-6EFF-4918-B2C7-B6B54E973D0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64A9FD4-26C1-421A-8CF9-EFCA02D91857}"/>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786865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4C45E-2161-49A1-A0DA-50F9ABE0D5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7462ECA-664D-48A0-ACE8-695C3F03D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32DD009-72B5-4F14-A3E3-110EB3C8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B4550B-E5EA-447B-B023-716B559105B1}"/>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6" name="Fußzeilenplatzhalter 5">
            <a:extLst>
              <a:ext uri="{FF2B5EF4-FFF2-40B4-BE49-F238E27FC236}">
                <a16:creationId xmlns:a16="http://schemas.microsoft.com/office/drawing/2014/main" id="{396E6583-5CEC-4FE8-A71A-7D841C168F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DC9155-7C9D-41D9-B413-016C6F0D26B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297204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E5660-378D-4236-AAA5-154CE1A826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D99D3B-C094-4BE9-A9EE-48FF756EE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6AAF578-4810-4458-86AA-38BA87BA6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02EEE9-B431-4CEB-917E-4943689FAD81}"/>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6" name="Fußzeilenplatzhalter 5">
            <a:extLst>
              <a:ext uri="{FF2B5EF4-FFF2-40B4-BE49-F238E27FC236}">
                <a16:creationId xmlns:a16="http://schemas.microsoft.com/office/drawing/2014/main" id="{20432119-BFFF-48D4-9E52-CF4691312F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8CC394-5C8A-468A-B76B-58A35BF3E4CB}"/>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83070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5380F-516A-4515-8249-02207595332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24E2A41-F156-4F5C-A5D2-DA1AEA79C5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2EBBAA2-7584-4ED4-AC23-067704467339}"/>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C2C2A201-4FC8-4861-9613-E515FF565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D7906D-BE0A-4D19-A88D-D5EFAC015DB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3802230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BEEDF9-E620-4FE2-A6D0-FAF6CF9EBDB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10BA8B-409E-42C1-BF04-0FFEC7398DD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1F6169-9C1F-4D01-9C14-63163E53B920}"/>
              </a:ext>
            </a:extLst>
          </p:cNvPr>
          <p:cNvSpPr>
            <a:spLocks noGrp="1"/>
          </p:cNvSpPr>
          <p:nvPr>
            <p:ph type="dt" sz="half" idx="10"/>
          </p:nvPr>
        </p:nvSpPr>
        <p:spPr/>
        <p:txBody>
          <a:body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A37EEF0E-78E4-4293-999A-AE0D11D6C9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D09513E-D511-4BB8-90E6-280F70D46DFB}"/>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228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5"/>
        <p:cNvGrpSpPr/>
        <p:nvPr/>
      </p:nvGrpSpPr>
      <p:grpSpPr>
        <a:xfrm>
          <a:off x="0" y="0"/>
          <a:ext cx="0" cy="0"/>
          <a:chOff x="0" y="0"/>
          <a:chExt cx="0" cy="0"/>
        </a:xfrm>
      </p:grpSpPr>
      <p:sp>
        <p:nvSpPr>
          <p:cNvPr id="36" name="Google Shape;36;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1"/>
        <p:cNvGrpSpPr/>
        <p:nvPr/>
      </p:nvGrpSpPr>
      <p:grpSpPr>
        <a:xfrm>
          <a:off x="0" y="0"/>
          <a:ext cx="0" cy="0"/>
          <a:chOff x="0" y="0"/>
          <a:chExt cx="0" cy="0"/>
        </a:xfrm>
      </p:grpSpPr>
      <p:sp>
        <p:nvSpPr>
          <p:cNvPr id="42" name="Google Shape;42;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8"/>
        <p:cNvGrpSpPr/>
        <p:nvPr/>
      </p:nvGrpSpPr>
      <p:grpSpPr>
        <a:xfrm>
          <a:off x="0" y="0"/>
          <a:ext cx="0" cy="0"/>
          <a:chOff x="0" y="0"/>
          <a:chExt cx="0" cy="0"/>
        </a:xfrm>
      </p:grpSpPr>
      <p:sp>
        <p:nvSpPr>
          <p:cNvPr id="49" name="Google Shape;49;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7"/>
        <p:cNvGrpSpPr/>
        <p:nvPr/>
      </p:nvGrpSpPr>
      <p:grpSpPr>
        <a:xfrm>
          <a:off x="0" y="0"/>
          <a:ext cx="0" cy="0"/>
          <a:chOff x="0" y="0"/>
          <a:chExt cx="0" cy="0"/>
        </a:xfrm>
      </p:grpSpPr>
      <p:sp>
        <p:nvSpPr>
          <p:cNvPr id="58" name="Google Shape;58;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9"/>
        <p:cNvGrpSpPr/>
        <p:nvPr/>
      </p:nvGrpSpPr>
      <p:grpSpPr>
        <a:xfrm>
          <a:off x="0" y="0"/>
          <a:ext cx="0" cy="0"/>
          <a:chOff x="0" y="0"/>
          <a:chExt cx="0" cy="0"/>
        </a:xfrm>
      </p:grpSpPr>
      <p:sp>
        <p:nvSpPr>
          <p:cNvPr id="70" name="Google Shape;70;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6"/>
        <p:cNvGrpSpPr/>
        <p:nvPr/>
      </p:nvGrpSpPr>
      <p:grpSpPr>
        <a:xfrm>
          <a:off x="0" y="0"/>
          <a:ext cx="0" cy="0"/>
          <a:chOff x="0" y="0"/>
          <a:chExt cx="0" cy="0"/>
        </a:xfrm>
      </p:grpSpPr>
      <p:sp>
        <p:nvSpPr>
          <p:cNvPr id="77" name="Google Shape;77;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5" name="Google Shape;15;p60"/>
          <p:cNvPicPr preferRelativeResize="0"/>
          <p:nvPr/>
        </p:nvPicPr>
        <p:blipFill rotWithShape="1">
          <a:blip r:embed="rId15">
            <a:alphaModFix/>
          </a:blip>
          <a:srcRect/>
          <a:stretch/>
        </p:blipFill>
        <p:spPr>
          <a:xfrm>
            <a:off x="10907486" y="6085114"/>
            <a:ext cx="1029865" cy="674915"/>
          </a:xfrm>
          <a:prstGeom prst="rect">
            <a:avLst/>
          </a:prstGeom>
          <a:noFill/>
          <a:ln>
            <a:noFill/>
          </a:ln>
        </p:spPr>
      </p:pic>
      <p:sp>
        <p:nvSpPr>
          <p:cNvPr id="16" name="Google Shape;16;p60"/>
          <p:cNvSpPr/>
          <p:nvPr/>
        </p:nvSpPr>
        <p:spPr>
          <a:xfrm rot="5400000">
            <a:off x="54530" y="4333272"/>
            <a:ext cx="2621738" cy="5049456"/>
          </a:xfrm>
          <a:prstGeom prst="triangle">
            <a:avLst>
              <a:gd name="adj" fmla="val 50000"/>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60"/>
          <p:cNvSpPr/>
          <p:nvPr/>
        </p:nvSpPr>
        <p:spPr>
          <a:xfrm>
            <a:off x="-1159329" y="4483778"/>
            <a:ext cx="2318657" cy="2492829"/>
          </a:xfrm>
          <a:prstGeom prst="triangle">
            <a:avLst>
              <a:gd name="adj" fmla="val 50000"/>
            </a:avLst>
          </a:prstGeom>
          <a:solidFill>
            <a:srgbClr val="7DD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60"/>
          <p:cNvPicPr preferRelativeResize="0"/>
          <p:nvPr/>
        </p:nvPicPr>
        <p:blipFill rotWithShape="1">
          <a:blip r:embed="rId16">
            <a:alphaModFix/>
          </a:blip>
          <a:srcRect l="9012" t="10476" r="17230" b="15397"/>
          <a:stretch/>
        </p:blipFill>
        <p:spPr>
          <a:xfrm>
            <a:off x="9525000" y="6072806"/>
            <a:ext cx="1116558" cy="796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47F4C8-E0F5-4EE6-9EE3-5C9D4F5EC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4A63591-A0EA-4C64-A9F9-99F70D805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41B7E0-963F-4BE1-A25D-19FBC2EE7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2628A-4C84-4B7C-9D38-339A923A92AF}" type="datetimeFigureOut">
              <a:rPr lang="de-DE" smtClean="0"/>
              <a:t>11.08.2021</a:t>
            </a:fld>
            <a:endParaRPr lang="de-DE"/>
          </a:p>
        </p:txBody>
      </p:sp>
      <p:sp>
        <p:nvSpPr>
          <p:cNvPr id="5" name="Fußzeilenplatzhalter 4">
            <a:extLst>
              <a:ext uri="{FF2B5EF4-FFF2-40B4-BE49-F238E27FC236}">
                <a16:creationId xmlns:a16="http://schemas.microsoft.com/office/drawing/2014/main" id="{02C73D48-7D1F-4D32-8B97-BB67AEA3A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CCD2BF2-5234-4616-A6F1-B3B61BAFA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4A30-7C1C-4CBF-9003-E564774E73AF}" type="slidenum">
              <a:rPr lang="de-DE" smtClean="0"/>
              <a:t>‹Nr.›</a:t>
            </a:fld>
            <a:endParaRPr lang="de-DE"/>
          </a:p>
        </p:txBody>
      </p:sp>
    </p:spTree>
    <p:extLst>
      <p:ext uri="{BB962C8B-B14F-4D97-AF65-F5344CB8AC3E}">
        <p14:creationId xmlns:p14="http://schemas.microsoft.com/office/powerpoint/2010/main" val="27577446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q2hD8CqeTw8&amp;t=2086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ounders-playbook.de/wp-content/uploads/Arbeitsblatt-2_2_1-Market-Siz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www.ihk-muenchen.de/de/Service/Produktsicherheit/Lebensmittelsicherheit/Vorschriften/Hinweise-zum-Inverkehrbringen-von-Lebensmitteln.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mav.industrie.de/allgemein/regularien-fordern-medizintechnik-herstell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bpb.de/gesellschaft/bildung/zukunft-bildung/174625/bildungsrecht-wie-die-verfassung-unser-schulwesen-mit-gestaltet"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studyflix.de/wirtschaft/porters-five-forces-289" TargetMode="External"/><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studyflix.de/wirtschaft/porters-five-forces-289" TargetMode="External"/><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81" descr="focus photography of person counting dollar banknotes"/>
          <p:cNvPicPr preferRelativeResize="0"/>
          <p:nvPr/>
        </p:nvPicPr>
        <p:blipFill rotWithShape="1">
          <a:blip r:embed="rId3">
            <a:alphaModFix/>
          </a:blip>
          <a:srcRect t="15326"/>
          <a:stretch/>
        </p:blipFill>
        <p:spPr>
          <a:xfrm>
            <a:off x="0" y="-45720"/>
            <a:ext cx="12223988" cy="6903720"/>
          </a:xfrm>
          <a:prstGeom prst="rect">
            <a:avLst/>
          </a:prstGeom>
          <a:noFill/>
          <a:ln>
            <a:noFill/>
          </a:ln>
        </p:spPr>
      </p:pic>
      <p:sp>
        <p:nvSpPr>
          <p:cNvPr id="346" name="Google Shape;346;p81"/>
          <p:cNvSpPr/>
          <p:nvPr/>
        </p:nvSpPr>
        <p:spPr>
          <a:xfrm>
            <a:off x="0" y="2571629"/>
            <a:ext cx="12223988" cy="1714741"/>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de-DE" sz="5400" b="1" i="0" u="none" strike="noStrike" cap="none" dirty="0" smtClean="0">
                <a:solidFill>
                  <a:schemeClr val="lt1"/>
                </a:solidFill>
                <a:latin typeface="Arial"/>
                <a:ea typeface="Arial"/>
                <a:cs typeface="Arial"/>
                <a:sym typeface="Arial"/>
              </a:rPr>
              <a:t>Market </a:t>
            </a:r>
            <a:r>
              <a:rPr lang="de-DE" sz="5400" b="1" dirty="0" err="1">
                <a:solidFill>
                  <a:schemeClr val="lt1"/>
                </a:solidFill>
              </a:rPr>
              <a:t>A</a:t>
            </a:r>
            <a:r>
              <a:rPr lang="de-DE" sz="5400" b="1" i="0" u="none" strike="noStrike" cap="none" dirty="0" err="1" smtClean="0">
                <a:solidFill>
                  <a:schemeClr val="lt1"/>
                </a:solidFill>
                <a:latin typeface="Arial"/>
                <a:ea typeface="Arial"/>
                <a:cs typeface="Arial"/>
                <a:sym typeface="Arial"/>
              </a:rPr>
              <a:t>ttractiveness</a:t>
            </a:r>
            <a:endParaRPr sz="5400" b="1" i="0" u="none" strike="noStrike" cap="none" dirty="0">
              <a:solidFill>
                <a:schemeClr val="lt1"/>
              </a:solidFill>
              <a:latin typeface="Arial"/>
              <a:ea typeface="Arial"/>
              <a:cs typeface="Arial"/>
              <a:sym typeface="Arial"/>
            </a:endParaRPr>
          </a:p>
        </p:txBody>
      </p:sp>
      <p:pic>
        <p:nvPicPr>
          <p:cNvPr id="347" name="Google Shape;347;p81" descr="Ein Bild, das Zeichnung enthält.&#10;&#10;Automatisch generierte Beschreibung"/>
          <p:cNvPicPr preferRelativeResize="0"/>
          <p:nvPr/>
        </p:nvPicPr>
        <p:blipFill rotWithShape="1">
          <a:blip r:embed="rId4">
            <a:alphaModFix/>
          </a:blip>
          <a:srcRect t="19054" b="9945"/>
          <a:stretch/>
        </p:blipFill>
        <p:spPr>
          <a:xfrm>
            <a:off x="11203348" y="6340093"/>
            <a:ext cx="872792" cy="4329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pPr>
              <a:lnSpc>
                <a:spcPct val="150000"/>
              </a:lnSpc>
            </a:pPr>
            <a:r>
              <a:rPr lang="de-DE" dirty="0" smtClean="0"/>
              <a:t>Abschätzung der Größe des Marktes </a:t>
            </a:r>
          </a:p>
          <a:p>
            <a:pPr>
              <a:lnSpc>
                <a:spcPct val="150000"/>
              </a:lnSpc>
            </a:pPr>
            <a:r>
              <a:rPr lang="de-DE" dirty="0" smtClean="0"/>
              <a:t>Wichtig für Investoren, um eure Geschäftsidee bewerten zu können</a:t>
            </a:r>
          </a:p>
          <a:p>
            <a:pPr>
              <a:lnSpc>
                <a:spcPct val="150000"/>
              </a:lnSpc>
            </a:pPr>
            <a:r>
              <a:rPr lang="de-DE" dirty="0" smtClean="0"/>
              <a:t>Das Ziel ist es zunächst die Anzahl von potentiellen Nutzern herauszufinden</a:t>
            </a:r>
            <a:br>
              <a:rPr lang="de-DE" dirty="0" smtClean="0"/>
            </a:br>
            <a:endParaRPr lang="de-DE" dirty="0"/>
          </a:p>
          <a:p>
            <a:pPr marL="186262" indent="0">
              <a:lnSpc>
                <a:spcPct val="150000"/>
              </a:lnSpc>
              <a:buNone/>
            </a:pPr>
            <a:endParaRPr lang="de-DE" dirty="0" smtClean="0"/>
          </a:p>
          <a:p>
            <a:pPr lvl="5">
              <a:lnSpc>
                <a:spcPct val="150000"/>
              </a:lnSpc>
            </a:pPr>
            <a:r>
              <a:rPr lang="de-DE" dirty="0" smtClean="0"/>
              <a:t>Link zum Video </a:t>
            </a:r>
            <a:r>
              <a:rPr lang="de-DE" dirty="0" smtClean="0">
                <a:sym typeface="Wingdings" panose="05000000000000000000" pitchFamily="2" charset="2"/>
              </a:rPr>
              <a:t> </a:t>
            </a:r>
            <a:r>
              <a:rPr lang="de-DE" dirty="0" smtClean="0">
                <a:sym typeface="Wingdings" panose="05000000000000000000" pitchFamily="2" charset="2"/>
                <a:hlinkClick r:id="rId2"/>
              </a:rPr>
              <a:t>https</a:t>
            </a:r>
            <a:r>
              <a:rPr lang="de-DE" dirty="0">
                <a:sym typeface="Wingdings" panose="05000000000000000000" pitchFamily="2" charset="2"/>
                <a:hlinkClick r:id="rId2"/>
              </a:rPr>
              <a:t>://www.youtube.com/watch?v=q2hD8CqeTw8&amp;t=2086s</a:t>
            </a:r>
            <a:endParaRPr lang="de-DE" dirty="0">
              <a:sym typeface="Wingdings" panose="05000000000000000000" pitchFamily="2" charset="2"/>
            </a:endParaRPr>
          </a:p>
          <a:p>
            <a:pPr lvl="5">
              <a:lnSpc>
                <a:spcPct val="150000"/>
              </a:lnSpc>
            </a:pPr>
            <a:endParaRPr lang="de-DE" dirty="0" smtClean="0"/>
          </a:p>
          <a:p>
            <a:pPr>
              <a:lnSpc>
                <a:spcPct val="150000"/>
              </a:lnSpc>
            </a:pPr>
            <a:endParaRPr lang="de-DE" dirty="0"/>
          </a:p>
          <a:p>
            <a:pPr marL="186262" indent="0">
              <a:lnSpc>
                <a:spcPct val="150000"/>
              </a:lnSpc>
              <a:buNone/>
            </a:pPr>
            <a:endParaRPr lang="de-DE" dirty="0" smtClean="0"/>
          </a:p>
          <a:p>
            <a:pPr marL="186262" indent="0">
              <a:lnSpc>
                <a:spcPct val="150000"/>
              </a:lnSpc>
              <a:buNone/>
            </a:pPr>
            <a:endParaRPr lang="de-DE" dirty="0"/>
          </a:p>
          <a:p>
            <a:pPr marL="186262" indent="0">
              <a:lnSpc>
                <a:spcPct val="150000"/>
              </a:lnSpc>
              <a:buNone/>
            </a:pPr>
            <a:endParaRPr lang="de-DE" dirty="0" smtClean="0"/>
          </a:p>
          <a:p>
            <a:pPr marL="186262" indent="0">
              <a:lnSpc>
                <a:spcPct val="150000"/>
              </a:lnSpc>
              <a:buNone/>
            </a:pPr>
            <a:endParaRPr lang="de-DE" dirty="0"/>
          </a:p>
        </p:txBody>
      </p:sp>
      <p:sp>
        <p:nvSpPr>
          <p:cNvPr id="5"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 Konzept aus der </a:t>
            </a:r>
            <a:r>
              <a:rPr lang="en" b="1" dirty="0" smtClean="0"/>
              <a:t>Praxis </a:t>
            </a:r>
            <a:r>
              <a:rPr lang="en" b="1" dirty="0" smtClean="0">
                <a:sym typeface="Wingdings" panose="05000000000000000000" pitchFamily="2" charset="2"/>
              </a:rPr>
              <a:t> Ziel</a:t>
            </a:r>
            <a:endParaRPr b="1" dirty="0"/>
          </a:p>
        </p:txBody>
      </p:sp>
      <p:pic>
        <p:nvPicPr>
          <p:cNvPr id="6" name="Grafik 5"/>
          <p:cNvPicPr>
            <a:picLocks noChangeAspect="1"/>
          </p:cNvPicPr>
          <p:nvPr/>
        </p:nvPicPr>
        <p:blipFill>
          <a:blip r:embed="rId3"/>
          <a:stretch>
            <a:fillRect/>
          </a:stretch>
        </p:blipFill>
        <p:spPr>
          <a:xfrm>
            <a:off x="772432" y="3532880"/>
            <a:ext cx="2817435" cy="2101433"/>
          </a:xfrm>
          <a:prstGeom prst="rect">
            <a:avLst/>
          </a:prstGeom>
        </p:spPr>
      </p:pic>
    </p:spTree>
    <p:extLst>
      <p:ext uri="{BB962C8B-B14F-4D97-AF65-F5344CB8AC3E}">
        <p14:creationId xmlns:p14="http://schemas.microsoft.com/office/powerpoint/2010/main" val="3263740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pPr lvl="0"/>
            <a:r>
              <a:rPr lang="en" b="1" dirty="0"/>
              <a:t>TAM, SAM, SOM </a:t>
            </a:r>
            <a:r>
              <a:rPr lang="en" b="1" dirty="0" smtClean="0"/>
              <a:t>– </a:t>
            </a:r>
            <a:r>
              <a:rPr lang="de-DE" b="1" dirty="0" err="1" smtClean="0"/>
              <a:t>Lernapp</a:t>
            </a:r>
            <a:r>
              <a:rPr lang="de-DE" b="1" dirty="0" smtClean="0"/>
              <a:t> </a:t>
            </a:r>
            <a:r>
              <a:rPr lang="de-DE" b="1" dirty="0"/>
              <a:t>für </a:t>
            </a:r>
            <a:r>
              <a:rPr lang="de-DE" b="1" dirty="0" smtClean="0"/>
              <a:t>IOS (</a:t>
            </a:r>
            <a:r>
              <a:rPr lang="de-DE" b="1" dirty="0" err="1" smtClean="0"/>
              <a:t>IPad</a:t>
            </a:r>
            <a:r>
              <a:rPr lang="de-DE" b="1" dirty="0" smtClean="0"/>
              <a:t>/</a:t>
            </a:r>
            <a:r>
              <a:rPr lang="de-DE" b="1" dirty="0" err="1" smtClean="0"/>
              <a:t>IPhone</a:t>
            </a:r>
            <a:r>
              <a:rPr lang="de-DE" b="1" dirty="0" smtClean="0"/>
              <a:t>) </a:t>
            </a:r>
            <a:r>
              <a:rPr lang="de-DE" b="1" dirty="0"/>
              <a:t>mit dem Kinder </a:t>
            </a:r>
            <a:r>
              <a:rPr lang="de-DE" b="1" dirty="0" smtClean="0"/>
              <a:t>spielerisch Englisch lernen können</a:t>
            </a:r>
            <a:endParaRPr b="1" dirty="0"/>
          </a:p>
        </p:txBody>
      </p:sp>
      <p:sp>
        <p:nvSpPr>
          <p:cNvPr id="609"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10"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1" name="Google Shape;611;p71"/>
          <p:cNvSpPr/>
          <p:nvPr/>
        </p:nvSpPr>
        <p:spPr>
          <a:xfrm>
            <a:off x="1803800" y="4102100"/>
            <a:ext cx="2001600" cy="2001600"/>
          </a:xfrm>
          <a:prstGeom prst="ellipse">
            <a:avLst/>
          </a:prstGeom>
          <a:solidFill>
            <a:srgbClr val="FFFFFF">
              <a:alpha val="4769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2"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613"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614" name="Google Shape;614;p71"/>
          <p:cNvSpPr txBox="1"/>
          <p:nvPr/>
        </p:nvSpPr>
        <p:spPr>
          <a:xfrm>
            <a:off x="1803800" y="4721100"/>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SOM</a:t>
            </a:r>
            <a:endParaRPr sz="4000"/>
          </a:p>
        </p:txBody>
      </p:sp>
      <p:sp>
        <p:nvSpPr>
          <p:cNvPr id="615" name="Google Shape;615;p71"/>
          <p:cNvSpPr txBox="1">
            <a:spLocks noGrp="1"/>
          </p:cNvSpPr>
          <p:nvPr>
            <p:ph type="body" idx="1"/>
          </p:nvPr>
        </p:nvSpPr>
        <p:spPr>
          <a:xfrm>
            <a:off x="5639200" y="1536633"/>
            <a:ext cx="6137200" cy="4555200"/>
          </a:xfrm>
          <a:prstGeom prst="rect">
            <a:avLst/>
          </a:prstGeom>
        </p:spPr>
        <p:txBody>
          <a:bodyPr spcFirstLastPara="1" wrap="square" lIns="91433" tIns="91433" rIns="91433" bIns="91433" anchor="t" anchorCtr="0">
            <a:noAutofit/>
          </a:bodyPr>
          <a:lstStyle/>
          <a:p>
            <a:pPr marL="0" indent="0">
              <a:buNone/>
            </a:pPr>
            <a:r>
              <a:rPr lang="en" sz="2400" b="1" dirty="0">
                <a:solidFill>
                  <a:srgbClr val="67BD0F"/>
                </a:solidFill>
              </a:rPr>
              <a:t>TAM </a:t>
            </a:r>
            <a:r>
              <a:rPr lang="en" sz="2400" dirty="0">
                <a:solidFill>
                  <a:srgbClr val="67BD0F"/>
                </a:solidFill>
              </a:rPr>
              <a:t>(Total Available Market)</a:t>
            </a:r>
            <a:endParaRPr sz="2400" dirty="0">
              <a:solidFill>
                <a:srgbClr val="67BD0F"/>
              </a:solidFill>
            </a:endParaRPr>
          </a:p>
          <a:p>
            <a:pPr marL="0" indent="0">
              <a:buNone/>
            </a:pPr>
            <a:r>
              <a:rPr lang="de-DE" dirty="0"/>
              <a:t>Der TAM besteht aus allen </a:t>
            </a:r>
            <a:r>
              <a:rPr lang="de-DE" dirty="0" smtClean="0"/>
              <a:t>IOS-Besitzern weltweit und Englisch lernen möchten</a:t>
            </a:r>
            <a:endParaRPr lang="de-DE" dirty="0"/>
          </a:p>
          <a:p>
            <a:pPr marL="0" indent="0">
              <a:buNone/>
            </a:pPr>
            <a:endParaRPr dirty="0"/>
          </a:p>
          <a:p>
            <a:pPr marL="0" indent="0">
              <a:buNone/>
            </a:pPr>
            <a:r>
              <a:rPr lang="en" sz="2400" b="1" dirty="0">
                <a:solidFill>
                  <a:srgbClr val="67BD0F"/>
                </a:solidFill>
              </a:rPr>
              <a:t>SAM </a:t>
            </a:r>
            <a:r>
              <a:rPr lang="en" sz="2400" dirty="0">
                <a:solidFill>
                  <a:srgbClr val="67BD0F"/>
                </a:solidFill>
              </a:rPr>
              <a:t>(Serviceable Available Market)</a:t>
            </a:r>
            <a:endParaRPr sz="2400" dirty="0">
              <a:solidFill>
                <a:srgbClr val="67BD0F"/>
              </a:solidFill>
            </a:endParaRPr>
          </a:p>
          <a:p>
            <a:pPr marL="0" indent="0">
              <a:buNone/>
            </a:pPr>
            <a:r>
              <a:rPr lang="de-DE" dirty="0"/>
              <a:t>Der SAM besteht aus allen Eltern von schulpflichtigen </a:t>
            </a:r>
            <a:r>
              <a:rPr lang="de-DE" dirty="0" smtClean="0"/>
              <a:t>Kindern, </a:t>
            </a:r>
            <a:r>
              <a:rPr lang="de-DE" dirty="0"/>
              <a:t>die ein </a:t>
            </a:r>
            <a:r>
              <a:rPr lang="de-DE" dirty="0" smtClean="0"/>
              <a:t>IOS Gerät besitzen</a:t>
            </a:r>
          </a:p>
          <a:p>
            <a:pPr marL="0" indent="0">
              <a:buNone/>
            </a:pPr>
            <a:endParaRPr dirty="0"/>
          </a:p>
          <a:p>
            <a:pPr marL="0" indent="0">
              <a:buNone/>
            </a:pPr>
            <a:r>
              <a:rPr lang="en" sz="2400" b="1" dirty="0">
                <a:solidFill>
                  <a:srgbClr val="67BD0F"/>
                </a:solidFill>
              </a:rPr>
              <a:t>SOM </a:t>
            </a:r>
            <a:r>
              <a:rPr lang="en" sz="2400" dirty="0">
                <a:solidFill>
                  <a:srgbClr val="67BD0F"/>
                </a:solidFill>
              </a:rPr>
              <a:t>(Serviceable Obtainable Market)</a:t>
            </a:r>
            <a:endParaRPr sz="2400" dirty="0">
              <a:solidFill>
                <a:srgbClr val="67BD0F"/>
              </a:solidFill>
            </a:endParaRPr>
          </a:p>
          <a:p>
            <a:pPr marL="0" indent="0">
              <a:buNone/>
            </a:pPr>
            <a:r>
              <a:rPr lang="de-DE" dirty="0"/>
              <a:t>Der SOM besteht aus allen Eltern von Kindern </a:t>
            </a:r>
            <a:r>
              <a:rPr lang="de-DE" dirty="0" smtClean="0"/>
              <a:t>die in der Grundschule in Deutschland sind, </a:t>
            </a:r>
            <a:r>
              <a:rPr lang="de-DE" dirty="0"/>
              <a:t>die ein </a:t>
            </a:r>
            <a:r>
              <a:rPr lang="de-DE" dirty="0" smtClean="0"/>
              <a:t>IOS Gerät </a:t>
            </a:r>
            <a:r>
              <a:rPr lang="de-DE" dirty="0"/>
              <a:t>besitzen und ihr Kind aktiv fördern </a:t>
            </a:r>
            <a:r>
              <a:rPr lang="de-DE" dirty="0" smtClean="0"/>
              <a:t>möchten</a:t>
            </a:r>
            <a:endParaRPr dirty="0"/>
          </a:p>
        </p:txBody>
      </p:sp>
    </p:spTree>
    <p:extLst>
      <p:ext uri="{BB962C8B-B14F-4D97-AF65-F5344CB8AC3E}">
        <p14:creationId xmlns:p14="http://schemas.microsoft.com/office/powerpoint/2010/main" val="3673869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pPr lvl="0"/>
            <a:r>
              <a:rPr lang="en" b="1" dirty="0"/>
              <a:t>TAM, SAM, SOM </a:t>
            </a:r>
            <a:r>
              <a:rPr lang="en" b="1" dirty="0" smtClean="0"/>
              <a:t>– </a:t>
            </a:r>
            <a:r>
              <a:rPr lang="de-DE" b="1" dirty="0" smtClean="0"/>
              <a:t>Verleih von Outdoor Reinigungsgeräten an Privatpersonen </a:t>
            </a:r>
            <a:endParaRPr b="1" dirty="0"/>
          </a:p>
        </p:txBody>
      </p:sp>
      <p:sp>
        <p:nvSpPr>
          <p:cNvPr id="609"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10"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1" name="Google Shape;611;p71"/>
          <p:cNvSpPr/>
          <p:nvPr/>
        </p:nvSpPr>
        <p:spPr>
          <a:xfrm>
            <a:off x="1803800" y="4102100"/>
            <a:ext cx="2001600" cy="2001600"/>
          </a:xfrm>
          <a:prstGeom prst="ellipse">
            <a:avLst/>
          </a:prstGeom>
          <a:solidFill>
            <a:srgbClr val="FFFFFF">
              <a:alpha val="4769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2"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613"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614" name="Google Shape;614;p71"/>
          <p:cNvSpPr txBox="1"/>
          <p:nvPr/>
        </p:nvSpPr>
        <p:spPr>
          <a:xfrm>
            <a:off x="1803800" y="4721100"/>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SOM</a:t>
            </a:r>
            <a:endParaRPr sz="4000"/>
          </a:p>
        </p:txBody>
      </p:sp>
      <p:sp>
        <p:nvSpPr>
          <p:cNvPr id="615" name="Google Shape;615;p71"/>
          <p:cNvSpPr txBox="1">
            <a:spLocks noGrp="1"/>
          </p:cNvSpPr>
          <p:nvPr>
            <p:ph type="body" idx="1"/>
          </p:nvPr>
        </p:nvSpPr>
        <p:spPr>
          <a:xfrm>
            <a:off x="5639200" y="1536633"/>
            <a:ext cx="6137200" cy="4555200"/>
          </a:xfrm>
          <a:prstGeom prst="rect">
            <a:avLst/>
          </a:prstGeom>
        </p:spPr>
        <p:txBody>
          <a:bodyPr spcFirstLastPara="1" wrap="square" lIns="91433" tIns="91433" rIns="91433" bIns="91433" anchor="t" anchorCtr="0">
            <a:noAutofit/>
          </a:bodyPr>
          <a:lstStyle/>
          <a:p>
            <a:pPr marL="0" indent="0">
              <a:buNone/>
            </a:pPr>
            <a:r>
              <a:rPr lang="en" sz="2400" b="1" dirty="0">
                <a:solidFill>
                  <a:srgbClr val="67BD0F"/>
                </a:solidFill>
              </a:rPr>
              <a:t>TAM </a:t>
            </a:r>
            <a:r>
              <a:rPr lang="en" sz="2400" dirty="0">
                <a:solidFill>
                  <a:srgbClr val="67BD0F"/>
                </a:solidFill>
              </a:rPr>
              <a:t>(Total Available Market)</a:t>
            </a:r>
            <a:endParaRPr sz="2400" dirty="0">
              <a:solidFill>
                <a:srgbClr val="67BD0F"/>
              </a:solidFill>
            </a:endParaRPr>
          </a:p>
          <a:p>
            <a:pPr marL="0" indent="0">
              <a:buNone/>
            </a:pPr>
            <a:r>
              <a:rPr lang="de-DE" dirty="0"/>
              <a:t>Der TAM besteht aus allen </a:t>
            </a:r>
            <a:r>
              <a:rPr lang="de-DE" dirty="0" smtClean="0"/>
              <a:t>Haushalten weltweit, die einen Garten/Balkon haben</a:t>
            </a:r>
          </a:p>
          <a:p>
            <a:pPr marL="0" indent="0">
              <a:buNone/>
            </a:pPr>
            <a:endParaRPr dirty="0"/>
          </a:p>
          <a:p>
            <a:pPr marL="0" indent="0">
              <a:buNone/>
            </a:pPr>
            <a:r>
              <a:rPr lang="en" sz="2400" b="1" dirty="0">
                <a:solidFill>
                  <a:srgbClr val="67BD0F"/>
                </a:solidFill>
              </a:rPr>
              <a:t>SAM </a:t>
            </a:r>
            <a:r>
              <a:rPr lang="en" sz="2400" dirty="0">
                <a:solidFill>
                  <a:srgbClr val="67BD0F"/>
                </a:solidFill>
              </a:rPr>
              <a:t>(Serviceable Available Market)</a:t>
            </a:r>
            <a:endParaRPr sz="2400" dirty="0">
              <a:solidFill>
                <a:srgbClr val="67BD0F"/>
              </a:solidFill>
            </a:endParaRPr>
          </a:p>
          <a:p>
            <a:pPr marL="0" indent="0">
              <a:buNone/>
            </a:pPr>
            <a:r>
              <a:rPr lang="de-DE" dirty="0" smtClean="0"/>
              <a:t>Der SAM besteht aus allen gehobenen Haushalten, die einen großen Garten/Balkon haben  </a:t>
            </a:r>
          </a:p>
          <a:p>
            <a:pPr marL="0" indent="0">
              <a:buNone/>
            </a:pPr>
            <a:endParaRPr dirty="0"/>
          </a:p>
          <a:p>
            <a:pPr marL="0" indent="0">
              <a:buNone/>
            </a:pPr>
            <a:r>
              <a:rPr lang="en" sz="2400" b="1" dirty="0">
                <a:solidFill>
                  <a:srgbClr val="67BD0F"/>
                </a:solidFill>
              </a:rPr>
              <a:t>SOM </a:t>
            </a:r>
            <a:r>
              <a:rPr lang="en" sz="2400" dirty="0">
                <a:solidFill>
                  <a:srgbClr val="67BD0F"/>
                </a:solidFill>
              </a:rPr>
              <a:t>(Serviceable Obtainable Market)</a:t>
            </a:r>
            <a:endParaRPr sz="2400" dirty="0">
              <a:solidFill>
                <a:srgbClr val="67BD0F"/>
              </a:solidFill>
            </a:endParaRPr>
          </a:p>
          <a:p>
            <a:pPr marL="0" indent="0">
              <a:buNone/>
            </a:pPr>
            <a:r>
              <a:rPr lang="de-DE" dirty="0"/>
              <a:t>Der SOM besteht </a:t>
            </a:r>
            <a:r>
              <a:rPr lang="de-DE" dirty="0" smtClean="0"/>
              <a:t>aus gehobenen Haushalten, die einen großen Garten/Balkon haben und in Deutschland einer bestimmten Region leben</a:t>
            </a:r>
            <a:endParaRPr dirty="0"/>
          </a:p>
        </p:txBody>
      </p:sp>
    </p:spTree>
    <p:extLst>
      <p:ext uri="{BB962C8B-B14F-4D97-AF65-F5344CB8AC3E}">
        <p14:creationId xmlns:p14="http://schemas.microsoft.com/office/powerpoint/2010/main" val="374078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15600" y="593367"/>
            <a:ext cx="11776400" cy="763600"/>
          </a:xfrm>
          <a:prstGeom prst="rect">
            <a:avLst/>
          </a:prstGeom>
        </p:spPr>
        <p:txBody>
          <a:bodyPr spcFirstLastPara="1" wrap="square" lIns="91433" tIns="91433" rIns="91433" bIns="91433" anchor="t" anchorCtr="0">
            <a:noAutofit/>
          </a:bodyPr>
          <a:lstStyle/>
          <a:p>
            <a:pPr lvl="0"/>
            <a:r>
              <a:rPr lang="de-DE" b="1" dirty="0" smtClean="0"/>
              <a:t>Service der </a:t>
            </a:r>
            <a:r>
              <a:rPr lang="de-DE" b="1" dirty="0"/>
              <a:t>sich auf Aufgaben </a:t>
            </a:r>
            <a:r>
              <a:rPr lang="de-DE" b="1" dirty="0" smtClean="0"/>
              <a:t>für </a:t>
            </a:r>
            <a:r>
              <a:rPr lang="de-DE" b="1" dirty="0"/>
              <a:t>vielbeschäftigte Menschen und Menschen, die zusätzliche Hilfe </a:t>
            </a:r>
            <a:r>
              <a:rPr lang="de-DE" b="1" dirty="0" smtClean="0"/>
              <a:t>benötigen fokussiert</a:t>
            </a:r>
            <a:endParaRPr b="1" dirty="0"/>
          </a:p>
        </p:txBody>
      </p:sp>
      <p:sp>
        <p:nvSpPr>
          <p:cNvPr id="609"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10"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1" name="Google Shape;611;p71"/>
          <p:cNvSpPr/>
          <p:nvPr/>
        </p:nvSpPr>
        <p:spPr>
          <a:xfrm>
            <a:off x="1803800" y="4102100"/>
            <a:ext cx="2001600" cy="2001600"/>
          </a:xfrm>
          <a:prstGeom prst="ellipse">
            <a:avLst/>
          </a:prstGeom>
          <a:solidFill>
            <a:srgbClr val="FFFFFF">
              <a:alpha val="4769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2"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613"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614" name="Google Shape;614;p71"/>
          <p:cNvSpPr txBox="1"/>
          <p:nvPr/>
        </p:nvSpPr>
        <p:spPr>
          <a:xfrm>
            <a:off x="1803800" y="4721100"/>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SOM</a:t>
            </a:r>
            <a:endParaRPr sz="4000"/>
          </a:p>
        </p:txBody>
      </p:sp>
      <p:sp>
        <p:nvSpPr>
          <p:cNvPr id="615" name="Google Shape;615;p71"/>
          <p:cNvSpPr txBox="1">
            <a:spLocks noGrp="1"/>
          </p:cNvSpPr>
          <p:nvPr>
            <p:ph type="body" idx="1"/>
          </p:nvPr>
        </p:nvSpPr>
        <p:spPr>
          <a:xfrm>
            <a:off x="5639200" y="1536633"/>
            <a:ext cx="6137200" cy="4555200"/>
          </a:xfrm>
          <a:prstGeom prst="rect">
            <a:avLst/>
          </a:prstGeom>
        </p:spPr>
        <p:txBody>
          <a:bodyPr spcFirstLastPara="1" wrap="square" lIns="91433" tIns="91433" rIns="91433" bIns="91433" anchor="t" anchorCtr="0">
            <a:noAutofit/>
          </a:bodyPr>
          <a:lstStyle/>
          <a:p>
            <a:pPr marL="0" indent="0">
              <a:buNone/>
            </a:pPr>
            <a:r>
              <a:rPr lang="en" sz="2400" b="1" dirty="0">
                <a:solidFill>
                  <a:srgbClr val="67BD0F"/>
                </a:solidFill>
              </a:rPr>
              <a:t>TAM </a:t>
            </a:r>
            <a:r>
              <a:rPr lang="en" sz="2400" dirty="0">
                <a:solidFill>
                  <a:srgbClr val="67BD0F"/>
                </a:solidFill>
              </a:rPr>
              <a:t>(Total Available Market)</a:t>
            </a:r>
            <a:endParaRPr sz="2400" dirty="0">
              <a:solidFill>
                <a:srgbClr val="67BD0F"/>
              </a:solidFill>
            </a:endParaRPr>
          </a:p>
          <a:p>
            <a:pPr marL="0" indent="0">
              <a:buNone/>
            </a:pPr>
            <a:r>
              <a:rPr lang="de-DE" dirty="0"/>
              <a:t>Der SAM besteht aus </a:t>
            </a:r>
            <a:r>
              <a:rPr lang="de-DE" dirty="0" smtClean="0"/>
              <a:t>allen vielbeschäftigten und alten Menschen weltweit</a:t>
            </a:r>
            <a:endParaRPr lang="de-DE" dirty="0"/>
          </a:p>
          <a:p>
            <a:pPr marL="0" indent="0">
              <a:buNone/>
            </a:pPr>
            <a:endParaRPr lang="en" sz="2400" b="1" dirty="0">
              <a:solidFill>
                <a:srgbClr val="67BD0F"/>
              </a:solidFill>
            </a:endParaRPr>
          </a:p>
          <a:p>
            <a:pPr marL="0" indent="0">
              <a:buNone/>
            </a:pPr>
            <a:r>
              <a:rPr lang="en" sz="2400" b="1" dirty="0">
                <a:solidFill>
                  <a:srgbClr val="67BD0F"/>
                </a:solidFill>
              </a:rPr>
              <a:t>SAM </a:t>
            </a:r>
            <a:r>
              <a:rPr lang="en" sz="2400" dirty="0">
                <a:solidFill>
                  <a:srgbClr val="67BD0F"/>
                </a:solidFill>
              </a:rPr>
              <a:t>(Serviceable Available Market)</a:t>
            </a:r>
            <a:endParaRPr sz="2400" dirty="0">
              <a:solidFill>
                <a:srgbClr val="67BD0F"/>
              </a:solidFill>
            </a:endParaRPr>
          </a:p>
          <a:p>
            <a:pPr marL="0" indent="0">
              <a:buNone/>
            </a:pPr>
            <a:r>
              <a:rPr lang="de-DE" dirty="0"/>
              <a:t>Der SAM besteht aus allen vielbeschäftigten und alten </a:t>
            </a:r>
            <a:r>
              <a:rPr lang="de-DE" dirty="0" smtClean="0"/>
              <a:t>Menschen, die zusätzliche Hilfe benötigen und eher wohlhabend sind</a:t>
            </a:r>
            <a:endParaRPr lang="de-DE" dirty="0"/>
          </a:p>
          <a:p>
            <a:pPr marL="0" indent="0">
              <a:buNone/>
            </a:pPr>
            <a:endParaRPr dirty="0"/>
          </a:p>
          <a:p>
            <a:pPr marL="0" indent="0">
              <a:buNone/>
            </a:pPr>
            <a:r>
              <a:rPr lang="en" sz="2400" b="1" dirty="0">
                <a:solidFill>
                  <a:srgbClr val="67BD0F"/>
                </a:solidFill>
              </a:rPr>
              <a:t>SOM </a:t>
            </a:r>
            <a:r>
              <a:rPr lang="en" sz="2400" dirty="0">
                <a:solidFill>
                  <a:srgbClr val="67BD0F"/>
                </a:solidFill>
              </a:rPr>
              <a:t>(Serviceable Obtainable Market)</a:t>
            </a:r>
            <a:endParaRPr sz="2400" dirty="0">
              <a:solidFill>
                <a:srgbClr val="67BD0F"/>
              </a:solidFill>
            </a:endParaRPr>
          </a:p>
          <a:p>
            <a:pPr marL="0" indent="0">
              <a:buNone/>
            </a:pPr>
            <a:r>
              <a:rPr lang="de-DE" dirty="0"/>
              <a:t>Der SAM besteht aus allen vielbeschäftigten und alten Menschen in </a:t>
            </a:r>
            <a:r>
              <a:rPr lang="de-DE" dirty="0" smtClean="0"/>
              <a:t>Thüringen, </a:t>
            </a:r>
            <a:r>
              <a:rPr lang="de-DE" dirty="0"/>
              <a:t>die zusätzliche Hilfe </a:t>
            </a:r>
            <a:r>
              <a:rPr lang="de-DE" dirty="0" smtClean="0"/>
              <a:t>benötigen und es sich leisten können</a:t>
            </a:r>
            <a:endParaRPr lang="de-DE" dirty="0"/>
          </a:p>
        </p:txBody>
      </p:sp>
    </p:spTree>
    <p:extLst>
      <p:ext uri="{BB962C8B-B14F-4D97-AF65-F5344CB8AC3E}">
        <p14:creationId xmlns:p14="http://schemas.microsoft.com/office/powerpoint/2010/main" val="3095012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15600" y="1812794"/>
            <a:ext cx="11360800" cy="4555200"/>
          </a:xfrm>
        </p:spPr>
        <p:txBody>
          <a:bodyPr/>
          <a:lstStyle/>
          <a:p>
            <a:pPr>
              <a:lnSpc>
                <a:spcPct val="150000"/>
              </a:lnSpc>
            </a:pPr>
            <a:r>
              <a:rPr lang="de-DE" dirty="0" smtClean="0"/>
              <a:t>In den Beispiele zuvor habt ihr gesehen, wie ihr qualitativ die einzelnen Schritte des Modells beschreiben könnt</a:t>
            </a:r>
          </a:p>
          <a:p>
            <a:pPr>
              <a:lnSpc>
                <a:spcPct val="150000"/>
              </a:lnSpc>
            </a:pPr>
            <a:r>
              <a:rPr lang="de-DE" dirty="0" smtClean="0"/>
              <a:t>Nun solltet ihr jeden Schritt aber auch noch mit Zahlen unterlegen</a:t>
            </a:r>
          </a:p>
          <a:p>
            <a:pPr>
              <a:lnSpc>
                <a:spcPct val="150000"/>
              </a:lnSpc>
            </a:pPr>
            <a:r>
              <a:rPr lang="de-DE" dirty="0" smtClean="0"/>
              <a:t>Dazu könnt ihr verschiedene Statistiken zur Hand nehmen und pragmatisch kalkulieren wie viele Personen zu eurer Zielgruppe gehören</a:t>
            </a:r>
          </a:p>
          <a:p>
            <a:pPr>
              <a:lnSpc>
                <a:spcPct val="150000"/>
              </a:lnSpc>
            </a:pPr>
            <a:r>
              <a:rPr lang="de-DE" dirty="0" smtClean="0"/>
              <a:t>Darüber hinaus kann man mit dem Modell auch den potenziellen Umsatz berechnen</a:t>
            </a:r>
          </a:p>
          <a:p>
            <a:pPr>
              <a:lnSpc>
                <a:spcPct val="150000"/>
              </a:lnSpc>
            </a:pPr>
            <a:r>
              <a:rPr lang="de-DE" dirty="0" smtClean="0"/>
              <a:t>Folgend ist ein Link zu einem sehr guten Beispiel, anhand ihr das TAM-SAM-SOM-Modell verstehen und anwenden könnt:</a:t>
            </a:r>
            <a:br>
              <a:rPr lang="de-DE" dirty="0" smtClean="0"/>
            </a:br>
            <a:r>
              <a:rPr lang="de-DE" dirty="0" smtClean="0">
                <a:sym typeface="Wingdings" panose="05000000000000000000" pitchFamily="2" charset="2"/>
              </a:rPr>
              <a:t>  </a:t>
            </a:r>
            <a:r>
              <a:rPr lang="de-DE" dirty="0">
                <a:sym typeface="Wingdings" panose="05000000000000000000" pitchFamily="2" charset="2"/>
                <a:hlinkClick r:id="rId2"/>
              </a:rPr>
              <a:t>http://founders-playbook.de/wp-content/uploads/Arbeitsblatt-2_2_1-Market-Size.pdf</a:t>
            </a:r>
            <a:endParaRPr lang="de-DE" dirty="0" smtClean="0"/>
          </a:p>
          <a:p>
            <a:pPr>
              <a:lnSpc>
                <a:spcPct val="150000"/>
              </a:lnSpc>
            </a:pPr>
            <a:endParaRPr lang="de-DE" dirty="0"/>
          </a:p>
          <a:p>
            <a:pPr marL="186262" indent="0">
              <a:lnSpc>
                <a:spcPct val="150000"/>
              </a:lnSpc>
              <a:buNone/>
            </a:pPr>
            <a:endParaRPr lang="de-DE" dirty="0" smtClean="0"/>
          </a:p>
          <a:p>
            <a:pPr marL="186262" indent="0">
              <a:lnSpc>
                <a:spcPct val="150000"/>
              </a:lnSpc>
              <a:buNone/>
            </a:pPr>
            <a:endParaRPr lang="de-DE" dirty="0"/>
          </a:p>
          <a:p>
            <a:pPr marL="186262" indent="0">
              <a:lnSpc>
                <a:spcPct val="150000"/>
              </a:lnSpc>
              <a:buNone/>
            </a:pPr>
            <a:endParaRPr lang="de-DE" dirty="0" smtClean="0"/>
          </a:p>
          <a:p>
            <a:pPr marL="186262" indent="0">
              <a:lnSpc>
                <a:spcPct val="150000"/>
              </a:lnSpc>
              <a:buNone/>
            </a:pPr>
            <a:endParaRPr lang="de-DE" dirty="0"/>
          </a:p>
        </p:txBody>
      </p:sp>
      <p:sp>
        <p:nvSpPr>
          <p:cNvPr id="5"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a:t>
            </a:r>
            <a:r>
              <a:rPr lang="en" b="1" dirty="0" smtClean="0"/>
              <a:t>– </a:t>
            </a:r>
            <a:br>
              <a:rPr lang="en" b="1" dirty="0" smtClean="0"/>
            </a:br>
            <a:r>
              <a:rPr lang="en" dirty="0" smtClean="0"/>
              <a:t>Von qualitaiven Beschreibungen zu konkreten Zahlen</a:t>
            </a:r>
            <a:endParaRPr dirty="0"/>
          </a:p>
        </p:txBody>
      </p:sp>
    </p:spTree>
    <p:extLst>
      <p:ext uri="{BB962C8B-B14F-4D97-AF65-F5344CB8AC3E}">
        <p14:creationId xmlns:p14="http://schemas.microsoft.com/office/powerpoint/2010/main" val="405310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b="1"/>
              <a:t>Marktattraktivität</a:t>
            </a:r>
            <a:endParaRPr b="1"/>
          </a:p>
        </p:txBody>
      </p:sp>
      <p:sp>
        <p:nvSpPr>
          <p:cNvPr id="354" name="Google Shape;354;p5"/>
          <p:cNvSpPr/>
          <p:nvPr/>
        </p:nvSpPr>
        <p:spPr>
          <a:xfrm>
            <a:off x="415600" y="1430633"/>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Großes Marktpotenzial</a:t>
            </a:r>
            <a:endParaRPr sz="1867" b="1" i="0" u="none" strike="noStrike" cap="none">
              <a:solidFill>
                <a:srgbClr val="FFFFFF"/>
              </a:solidFill>
              <a:latin typeface="Arial"/>
              <a:ea typeface="Arial"/>
              <a:cs typeface="Arial"/>
              <a:sym typeface="Arial"/>
            </a:endParaRPr>
          </a:p>
        </p:txBody>
      </p:sp>
      <p:sp>
        <p:nvSpPr>
          <p:cNvPr id="355" name="Google Shape;355;p5"/>
          <p:cNvSpPr/>
          <p:nvPr/>
        </p:nvSpPr>
        <p:spPr>
          <a:xfrm>
            <a:off x="415600" y="2645865"/>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Hohes Markt- wachstum</a:t>
            </a:r>
            <a:endParaRPr sz="1867" b="1" i="0" u="none" strike="noStrike" cap="none">
              <a:solidFill>
                <a:srgbClr val="FFFFFF"/>
              </a:solidFill>
              <a:latin typeface="Arial"/>
              <a:ea typeface="Arial"/>
              <a:cs typeface="Arial"/>
              <a:sym typeface="Arial"/>
            </a:endParaRPr>
          </a:p>
        </p:txBody>
      </p:sp>
      <p:sp>
        <p:nvSpPr>
          <p:cNvPr id="356" name="Google Shape;356;p5"/>
          <p:cNvSpPr/>
          <p:nvPr/>
        </p:nvSpPr>
        <p:spPr>
          <a:xfrm>
            <a:off x="415600" y="3861099"/>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Regularien</a:t>
            </a:r>
            <a:endParaRPr sz="1867" b="1" i="0" u="none" strike="noStrike" cap="none">
              <a:solidFill>
                <a:srgbClr val="FFFFFF"/>
              </a:solidFill>
              <a:latin typeface="Arial"/>
              <a:ea typeface="Arial"/>
              <a:cs typeface="Arial"/>
              <a:sym typeface="Arial"/>
            </a:endParaRPr>
          </a:p>
        </p:txBody>
      </p:sp>
      <p:sp>
        <p:nvSpPr>
          <p:cNvPr id="357" name="Google Shape;357;p5"/>
          <p:cNvSpPr/>
          <p:nvPr/>
        </p:nvSpPr>
        <p:spPr>
          <a:xfrm>
            <a:off x="3419466" y="1430668"/>
            <a:ext cx="8732277"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Das Marktpotenzial kann bestimmt werden über die </a:t>
            </a:r>
            <a:r>
              <a:rPr lang="de-DE" sz="1600" b="1" i="0" u="none" strike="noStrike" cap="none" dirty="0">
                <a:solidFill>
                  <a:srgbClr val="434343"/>
                </a:solidFill>
                <a:latin typeface="Arial"/>
                <a:ea typeface="Arial"/>
                <a:cs typeface="Arial"/>
                <a:sym typeface="Arial"/>
              </a:rPr>
              <a:t>Anzahl der potentiellen Käufer</a:t>
            </a:r>
            <a:r>
              <a:rPr lang="de-DE" sz="1600" b="0" i="0" u="none" strike="noStrike" cap="none" dirty="0">
                <a:solidFill>
                  <a:srgbClr val="434343"/>
                </a:solidFill>
                <a:latin typeface="Arial"/>
                <a:ea typeface="Arial"/>
                <a:cs typeface="Arial"/>
                <a:sym typeface="Arial"/>
              </a:rPr>
              <a:t> und somit über die Anzahl des potenziellen Absatzes (Stück), oder des potenziellen Umsatzes (€</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(TAM-SAM-SOM-Modell)</a:t>
            </a:r>
            <a:endParaRPr sz="1600" b="1" i="0" u="none" strike="noStrike" cap="none" dirty="0">
              <a:solidFill>
                <a:srgbClr val="434343"/>
              </a:solidFill>
              <a:sym typeface="Arial"/>
            </a:endParaRPr>
          </a:p>
        </p:txBody>
      </p:sp>
      <p:sp>
        <p:nvSpPr>
          <p:cNvPr id="358" name="Google Shape;358;p5"/>
          <p:cNvSpPr/>
          <p:nvPr/>
        </p:nvSpPr>
        <p:spPr>
          <a:xfrm>
            <a:off x="3419467" y="2645893"/>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Wenn das Marktvolumen stark steigt und immer </a:t>
            </a:r>
            <a:r>
              <a:rPr lang="de-DE" sz="1600" b="1" i="0" u="none" strike="noStrike" cap="none" dirty="0">
                <a:solidFill>
                  <a:srgbClr val="434343"/>
                </a:solidFill>
                <a:latin typeface="Arial"/>
                <a:ea typeface="Arial"/>
                <a:cs typeface="Arial"/>
                <a:sym typeface="Arial"/>
              </a:rPr>
              <a:t>mehr Käufer in den Markt eintreten</a:t>
            </a:r>
            <a:r>
              <a:rPr lang="de-DE" sz="1600" b="0" i="0" u="none" strike="noStrike" cap="none" dirty="0">
                <a:solidFill>
                  <a:srgbClr val="434343"/>
                </a:solidFill>
                <a:latin typeface="Arial"/>
                <a:ea typeface="Arial"/>
                <a:cs typeface="Arial"/>
                <a:sym typeface="Arial"/>
              </a:rPr>
              <a:t> ist dies ein positives Signal für die Attraktivität eines Marktes</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(Statistiken, Suchanfragen auf Google etc.)</a:t>
            </a:r>
            <a:endParaRPr sz="1600" b="1" i="0" u="none" strike="noStrike" cap="none" dirty="0">
              <a:solidFill>
                <a:srgbClr val="434343"/>
              </a:solidFill>
              <a:sym typeface="Arial"/>
            </a:endParaRPr>
          </a:p>
        </p:txBody>
      </p:sp>
      <p:sp>
        <p:nvSpPr>
          <p:cNvPr id="359" name="Google Shape;359;p5"/>
          <p:cNvSpPr/>
          <p:nvPr/>
        </p:nvSpPr>
        <p:spPr>
          <a:xfrm>
            <a:off x="3419467" y="3861117"/>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1" i="0" u="none" strike="noStrike" cap="none" dirty="0">
                <a:solidFill>
                  <a:srgbClr val="434343"/>
                </a:solidFill>
                <a:latin typeface="Arial"/>
                <a:ea typeface="Arial"/>
                <a:cs typeface="Arial"/>
                <a:sym typeface="Arial"/>
              </a:rPr>
              <a:t>Regularien erschweren</a:t>
            </a:r>
            <a:r>
              <a:rPr lang="de-DE" sz="1600" b="0" i="0" u="none" strike="noStrike" cap="none" dirty="0">
                <a:solidFill>
                  <a:srgbClr val="434343"/>
                </a:solidFill>
                <a:latin typeface="Arial"/>
                <a:ea typeface="Arial"/>
                <a:cs typeface="Arial"/>
                <a:sym typeface="Arial"/>
              </a:rPr>
              <a:t> den Markteintritt und die Marktbearbeitung. Weshalb hohe Regularien die Marktattraktivität einschränken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(Zertifizierungen, Richtlinien z.B. Produktion oder Datenschutz etc.)</a:t>
            </a:r>
            <a:endParaRPr sz="1600" b="0" i="0" u="none" strike="noStrike" cap="none" dirty="0">
              <a:solidFill>
                <a:srgbClr val="434343"/>
              </a:solidFill>
              <a:latin typeface="Arial"/>
              <a:ea typeface="Arial"/>
              <a:cs typeface="Arial"/>
              <a:sym typeface="Arial"/>
            </a:endParaRPr>
          </a:p>
        </p:txBody>
      </p:sp>
      <p:sp>
        <p:nvSpPr>
          <p:cNvPr id="360" name="Google Shape;360;p5"/>
          <p:cNvSpPr/>
          <p:nvPr/>
        </p:nvSpPr>
        <p:spPr>
          <a:xfrm>
            <a:off x="415600" y="5076361"/>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Wettbewerbliche Markteintrittsbarrieren</a:t>
            </a:r>
            <a:endParaRPr sz="1867" b="1" i="0" u="none" strike="noStrike" cap="none">
              <a:solidFill>
                <a:srgbClr val="FFFFFF"/>
              </a:solidFill>
              <a:latin typeface="Arial"/>
              <a:ea typeface="Arial"/>
              <a:cs typeface="Arial"/>
              <a:sym typeface="Arial"/>
            </a:endParaRPr>
          </a:p>
        </p:txBody>
      </p:sp>
      <p:sp>
        <p:nvSpPr>
          <p:cNvPr id="361" name="Google Shape;361;p5"/>
          <p:cNvSpPr/>
          <p:nvPr/>
        </p:nvSpPr>
        <p:spPr>
          <a:xfrm>
            <a:off x="3419467" y="5076369"/>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Wie intensiv ist der Wettbewerb in dem Markt? Gibt es bereits Konkurrenten im Markt. Etablierte Konkurrenten und </a:t>
            </a:r>
            <a:r>
              <a:rPr lang="de-DE" sz="1600" b="1" i="0" u="none" strike="noStrike" cap="none" dirty="0">
                <a:solidFill>
                  <a:srgbClr val="434343"/>
                </a:solidFill>
                <a:latin typeface="Arial"/>
                <a:ea typeface="Arial"/>
                <a:cs typeface="Arial"/>
                <a:sym typeface="Arial"/>
              </a:rPr>
              <a:t>hohe Wechselkosten</a:t>
            </a:r>
            <a:r>
              <a:rPr lang="de-DE" sz="1600" b="0" i="0" u="none" strike="noStrike" cap="none" dirty="0">
                <a:solidFill>
                  <a:srgbClr val="434343"/>
                </a:solidFill>
                <a:latin typeface="Arial"/>
                <a:ea typeface="Arial"/>
                <a:cs typeface="Arial"/>
                <a:sym typeface="Arial"/>
              </a:rPr>
              <a:t> </a:t>
            </a:r>
            <a:r>
              <a:rPr lang="de-DE" sz="1600" b="1" i="0" u="none" strike="noStrike" cap="none" dirty="0">
                <a:solidFill>
                  <a:srgbClr val="434343"/>
                </a:solidFill>
                <a:latin typeface="Arial"/>
                <a:ea typeface="Arial"/>
                <a:cs typeface="Arial"/>
                <a:sym typeface="Arial"/>
              </a:rPr>
              <a:t>schränken die Attraktivität</a:t>
            </a:r>
            <a:r>
              <a:rPr lang="de-DE" sz="1600" b="0" i="0" u="none" strike="noStrike" cap="none" dirty="0">
                <a:solidFill>
                  <a:srgbClr val="434343"/>
                </a:solidFill>
                <a:latin typeface="Arial"/>
                <a:ea typeface="Arial"/>
                <a:cs typeface="Arial"/>
                <a:sym typeface="Arial"/>
              </a:rPr>
              <a:t> ein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(Welche Alternativen gibt es? Welche Wettbewerber? </a:t>
            </a:r>
            <a:r>
              <a:rPr lang="de-DE" sz="1600" dirty="0" smtClean="0">
                <a:solidFill>
                  <a:srgbClr val="434343"/>
                </a:solidFill>
                <a:sym typeface="Wingdings" panose="05000000000000000000" pitchFamily="2" charset="2"/>
              </a:rPr>
              <a:t></a:t>
            </a:r>
            <a:r>
              <a:rPr lang="de-DE" sz="1600" dirty="0" smtClean="0">
                <a:solidFill>
                  <a:srgbClr val="434343"/>
                </a:solidFill>
              </a:rPr>
              <a:t> Porter 5 Forces)</a:t>
            </a:r>
            <a:endParaRPr sz="1600" b="0" i="0" u="none" strike="noStrike" cap="none" dirty="0">
              <a:solidFill>
                <a:srgbClr val="434343"/>
              </a:solidFill>
              <a:latin typeface="Arial"/>
              <a:ea typeface="Arial"/>
              <a:cs typeface="Arial"/>
              <a:sym typeface="Arial"/>
            </a:endParaRPr>
          </a:p>
        </p:txBody>
      </p:sp>
      <p:sp>
        <p:nvSpPr>
          <p:cNvPr id="11" name="Google Shape;597;p69"/>
          <p:cNvSpPr/>
          <p:nvPr/>
        </p:nvSpPr>
        <p:spPr>
          <a:xfrm>
            <a:off x="415599" y="3725106"/>
            <a:ext cx="11736144" cy="2387259"/>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69"/>
          <p:cNvSpPr/>
          <p:nvPr/>
        </p:nvSpPr>
        <p:spPr>
          <a:xfrm>
            <a:off x="227928" y="1156543"/>
            <a:ext cx="11736144" cy="1375691"/>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4"/>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a:t>Diffusion von Innovationen</a:t>
            </a:r>
            <a:endParaRPr b="1"/>
          </a:p>
        </p:txBody>
      </p:sp>
      <p:pic>
        <p:nvPicPr>
          <p:cNvPr id="649" name="Google Shape;649;p74"/>
          <p:cNvPicPr preferRelativeResize="0"/>
          <p:nvPr/>
        </p:nvPicPr>
        <p:blipFill>
          <a:blip r:embed="rId3">
            <a:alphaModFix/>
          </a:blip>
          <a:stretch>
            <a:fillRect/>
          </a:stretch>
        </p:blipFill>
        <p:spPr>
          <a:xfrm>
            <a:off x="288434" y="1432634"/>
            <a:ext cx="8298156" cy="4766367"/>
          </a:xfrm>
          <a:prstGeom prst="rect">
            <a:avLst/>
          </a:prstGeom>
          <a:noFill/>
          <a:ln>
            <a:noFill/>
          </a:ln>
        </p:spPr>
      </p:pic>
      <p:sp>
        <p:nvSpPr>
          <p:cNvPr id="650" name="Google Shape;650;p74"/>
          <p:cNvSpPr/>
          <p:nvPr/>
        </p:nvSpPr>
        <p:spPr>
          <a:xfrm>
            <a:off x="8458733" y="1387000"/>
            <a:ext cx="3317600" cy="4812000"/>
          </a:xfrm>
          <a:prstGeom prst="rect">
            <a:avLst/>
          </a:prstGeom>
          <a:solidFill>
            <a:srgbClr val="67BD00">
              <a:alpha val="24310"/>
            </a:srgbClr>
          </a:solidFill>
          <a:ln>
            <a:noFill/>
          </a:ln>
        </p:spPr>
        <p:txBody>
          <a:bodyPr spcFirstLastPara="1" wrap="square" lIns="121900" tIns="121900" rIns="121900" bIns="121900" anchor="ctr" anchorCtr="0">
            <a:noAutofit/>
          </a:bodyPr>
          <a:lstStyle/>
          <a:p>
            <a:pPr marL="457189" indent="-414856">
              <a:buSzPts val="1300"/>
              <a:buChar char="-"/>
            </a:pPr>
            <a:r>
              <a:rPr lang="en" sz="1733"/>
              <a:t>Innovationen werden von Individuen nicht zur selben Zeit </a:t>
            </a:r>
            <a:r>
              <a:rPr lang="en" sz="1733" b="1"/>
              <a:t>übernommen</a:t>
            </a:r>
            <a:r>
              <a:rPr lang="en" sz="1733"/>
              <a:t>, sondern </a:t>
            </a:r>
            <a:r>
              <a:rPr lang="en" sz="1733" b="1"/>
              <a:t>zeitlich versetzt</a:t>
            </a:r>
            <a:r>
              <a:rPr lang="en" sz="1733"/>
              <a:t>.</a:t>
            </a:r>
            <a:endParaRPr sz="1733"/>
          </a:p>
          <a:p>
            <a:pPr marL="457189" indent="-414856">
              <a:spcBef>
                <a:spcPts val="1333"/>
              </a:spcBef>
              <a:buSzPts val="1300"/>
              <a:buChar char="-"/>
            </a:pPr>
            <a:r>
              <a:rPr lang="en" sz="1733"/>
              <a:t>Die zeitlich versetzte Annahme im Markt wird als </a:t>
            </a:r>
            <a:r>
              <a:rPr lang="en" sz="1733" b="1"/>
              <a:t>Diffusion</a:t>
            </a:r>
            <a:r>
              <a:rPr lang="en" sz="1733"/>
              <a:t> bezeichnet. Die Annahme durch ein Individuum als </a:t>
            </a:r>
            <a:r>
              <a:rPr lang="en" sz="1733" b="1"/>
              <a:t>Adoption</a:t>
            </a:r>
            <a:r>
              <a:rPr lang="en" sz="1733"/>
              <a:t>.</a:t>
            </a:r>
            <a:endParaRPr sz="1733"/>
          </a:p>
          <a:p>
            <a:pPr marL="457189" indent="-414856">
              <a:spcBef>
                <a:spcPts val="1333"/>
              </a:spcBef>
              <a:spcAft>
                <a:spcPts val="1333"/>
              </a:spcAft>
              <a:buSzPts val="1300"/>
              <a:buChar char="-"/>
            </a:pPr>
            <a:r>
              <a:rPr lang="en" sz="1733"/>
              <a:t>Jede einzelne </a:t>
            </a:r>
            <a:r>
              <a:rPr lang="en" sz="1733" b="1"/>
              <a:t>Adoption</a:t>
            </a:r>
            <a:r>
              <a:rPr lang="en" sz="1733"/>
              <a:t>/ Annahme der Innovation stellt einen </a:t>
            </a:r>
            <a:r>
              <a:rPr lang="en" sz="1733" b="1"/>
              <a:t>Schritt im Diffusionsprozess</a:t>
            </a:r>
            <a:r>
              <a:rPr lang="en" sz="1733"/>
              <a:t> dar</a:t>
            </a:r>
            <a:endParaRPr sz="1733"/>
          </a:p>
        </p:txBody>
      </p:sp>
      <p:sp>
        <p:nvSpPr>
          <p:cNvPr id="651" name="Google Shape;651;p74"/>
          <p:cNvSpPr txBox="1"/>
          <p:nvPr/>
        </p:nvSpPr>
        <p:spPr>
          <a:xfrm>
            <a:off x="415600" y="6000133"/>
            <a:ext cx="7905200" cy="370800"/>
          </a:xfrm>
          <a:prstGeom prst="rect">
            <a:avLst/>
          </a:prstGeom>
          <a:noFill/>
          <a:ln>
            <a:noFill/>
          </a:ln>
        </p:spPr>
        <p:txBody>
          <a:bodyPr spcFirstLastPara="1" wrap="square" lIns="121900" tIns="121900" rIns="121900" bIns="121900" anchor="t" anchorCtr="0">
            <a:noAutofit/>
          </a:bodyPr>
          <a:lstStyle/>
          <a:p>
            <a:r>
              <a:rPr lang="en" sz="1200"/>
              <a:t>Quelle: Hensel/Wirsam (2008), Diffusion von Innovationen</a:t>
            </a:r>
            <a:endParaRPr sz="1200"/>
          </a:p>
        </p:txBody>
      </p:sp>
    </p:spTree>
    <p:extLst>
      <p:ext uri="{BB962C8B-B14F-4D97-AF65-F5344CB8AC3E}">
        <p14:creationId xmlns:p14="http://schemas.microsoft.com/office/powerpoint/2010/main" val="166047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656" name="Google Shape;656;p75"/>
          <p:cNvGrpSpPr/>
          <p:nvPr/>
        </p:nvGrpSpPr>
        <p:grpSpPr>
          <a:xfrm>
            <a:off x="1856059" y="1251923"/>
            <a:ext cx="8479887" cy="4870751"/>
            <a:chOff x="1460188" y="1073275"/>
            <a:chExt cx="6223617" cy="3574775"/>
          </a:xfrm>
        </p:grpSpPr>
        <p:pic>
          <p:nvPicPr>
            <p:cNvPr id="657" name="Google Shape;657;p75"/>
            <p:cNvPicPr preferRelativeResize="0"/>
            <p:nvPr/>
          </p:nvPicPr>
          <p:blipFill>
            <a:blip r:embed="rId3">
              <a:alphaModFix/>
            </a:blip>
            <a:stretch>
              <a:fillRect/>
            </a:stretch>
          </p:blipFill>
          <p:spPr>
            <a:xfrm>
              <a:off x="1460188" y="1073275"/>
              <a:ext cx="6223617" cy="3574775"/>
            </a:xfrm>
            <a:prstGeom prst="rect">
              <a:avLst/>
            </a:prstGeom>
            <a:noFill/>
            <a:ln>
              <a:noFill/>
            </a:ln>
          </p:spPr>
        </p:pic>
        <p:sp>
          <p:nvSpPr>
            <p:cNvPr id="658" name="Google Shape;658;p75"/>
            <p:cNvSpPr/>
            <p:nvPr/>
          </p:nvSpPr>
          <p:spPr>
            <a:xfrm>
              <a:off x="5509350" y="2156225"/>
              <a:ext cx="675600" cy="278100"/>
            </a:xfrm>
            <a:prstGeom prst="rect">
              <a:avLst/>
            </a:prstGeom>
            <a:solidFill>
              <a:srgbClr val="67BD00">
                <a:alpha val="24310"/>
              </a:srgbClr>
            </a:solidFill>
            <a:ln w="2857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59" name="Google Shape;659;p75"/>
            <p:cNvSpPr/>
            <p:nvPr/>
          </p:nvSpPr>
          <p:spPr>
            <a:xfrm>
              <a:off x="3809450" y="3620350"/>
              <a:ext cx="675600" cy="537900"/>
            </a:xfrm>
            <a:prstGeom prst="rect">
              <a:avLst/>
            </a:prstGeom>
            <a:solidFill>
              <a:srgbClr val="67BD00">
                <a:alpha val="24310"/>
              </a:srgbClr>
            </a:solidFill>
            <a:ln w="2857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60" name="Google Shape;660;p75"/>
            <p:cNvSpPr txBox="1"/>
            <p:nvPr/>
          </p:nvSpPr>
          <p:spPr>
            <a:xfrm>
              <a:off x="4587000" y="3718450"/>
              <a:ext cx="1653600" cy="341700"/>
            </a:xfrm>
            <a:prstGeom prst="rect">
              <a:avLst/>
            </a:prstGeom>
            <a:noFill/>
            <a:ln>
              <a:noFill/>
            </a:ln>
          </p:spPr>
          <p:txBody>
            <a:bodyPr spcFirstLastPara="1" wrap="square" lIns="121900" tIns="121900" rIns="121900" bIns="121900" anchor="ctr" anchorCtr="0">
              <a:noAutofit/>
            </a:bodyPr>
            <a:lstStyle/>
            <a:p>
              <a:r>
                <a:rPr lang="en" sz="1867" b="1">
                  <a:solidFill>
                    <a:srgbClr val="67BD0F"/>
                  </a:solidFill>
                </a:rPr>
                <a:t>Hohes Wachstum</a:t>
              </a:r>
              <a:endParaRPr sz="1867" b="1">
                <a:solidFill>
                  <a:srgbClr val="67BD0F"/>
                </a:solidFill>
              </a:endParaRPr>
            </a:p>
          </p:txBody>
        </p:sp>
        <p:sp>
          <p:nvSpPr>
            <p:cNvPr id="661" name="Google Shape;661;p75"/>
            <p:cNvSpPr txBox="1"/>
            <p:nvPr/>
          </p:nvSpPr>
          <p:spPr>
            <a:xfrm>
              <a:off x="5621825" y="2511450"/>
              <a:ext cx="1653600" cy="341700"/>
            </a:xfrm>
            <a:prstGeom prst="rect">
              <a:avLst/>
            </a:prstGeom>
            <a:noFill/>
            <a:ln>
              <a:noFill/>
            </a:ln>
          </p:spPr>
          <p:txBody>
            <a:bodyPr spcFirstLastPara="1" wrap="square" lIns="121900" tIns="121900" rIns="121900" bIns="121900" anchor="ctr" anchorCtr="0">
              <a:noAutofit/>
            </a:bodyPr>
            <a:lstStyle/>
            <a:p>
              <a:r>
                <a:rPr lang="en" sz="1867" b="1">
                  <a:solidFill>
                    <a:srgbClr val="67BD0F"/>
                  </a:solidFill>
                </a:rPr>
                <a:t>Geringes Wachstum</a:t>
              </a:r>
              <a:endParaRPr sz="1867" b="1">
                <a:solidFill>
                  <a:srgbClr val="67BD0F"/>
                </a:solidFill>
              </a:endParaRPr>
            </a:p>
          </p:txBody>
        </p:sp>
      </p:grpSp>
      <p:sp>
        <p:nvSpPr>
          <p:cNvPr id="662" name="Google Shape;662;p75"/>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a:t>Bestimmung des Marktwachstums mit Hilfe der Diffusionskurve</a:t>
            </a:r>
            <a:endParaRPr b="1"/>
          </a:p>
        </p:txBody>
      </p:sp>
      <p:sp>
        <p:nvSpPr>
          <p:cNvPr id="663" name="Google Shape;663;p75"/>
          <p:cNvSpPr txBox="1"/>
          <p:nvPr/>
        </p:nvSpPr>
        <p:spPr>
          <a:xfrm>
            <a:off x="415600" y="6074333"/>
            <a:ext cx="7905200" cy="370800"/>
          </a:xfrm>
          <a:prstGeom prst="rect">
            <a:avLst/>
          </a:prstGeom>
          <a:noFill/>
          <a:ln>
            <a:noFill/>
          </a:ln>
        </p:spPr>
        <p:txBody>
          <a:bodyPr spcFirstLastPara="1" wrap="square" lIns="121900" tIns="121900" rIns="121900" bIns="121900" anchor="t" anchorCtr="0">
            <a:noAutofit/>
          </a:bodyPr>
          <a:lstStyle/>
          <a:p>
            <a:r>
              <a:rPr lang="en" sz="1200"/>
              <a:t>Quelle: Hensel/Wirsam (2008), Diffusion von Innovationen</a:t>
            </a:r>
            <a:endParaRPr sz="1200"/>
          </a:p>
        </p:txBody>
      </p:sp>
    </p:spTree>
    <p:extLst>
      <p:ext uri="{BB962C8B-B14F-4D97-AF65-F5344CB8AC3E}">
        <p14:creationId xmlns:p14="http://schemas.microsoft.com/office/powerpoint/2010/main" val="1120253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76"/>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a:t>Diffusionskurven</a:t>
            </a:r>
            <a:endParaRPr b="1"/>
          </a:p>
        </p:txBody>
      </p:sp>
      <p:pic>
        <p:nvPicPr>
          <p:cNvPr id="669" name="Google Shape;669;p76"/>
          <p:cNvPicPr preferRelativeResize="0"/>
          <p:nvPr/>
        </p:nvPicPr>
        <p:blipFill rotWithShape="1">
          <a:blip r:embed="rId3">
            <a:alphaModFix/>
          </a:blip>
          <a:srcRect/>
          <a:stretch/>
        </p:blipFill>
        <p:spPr>
          <a:xfrm>
            <a:off x="415600" y="1489323"/>
            <a:ext cx="11360800" cy="4718424"/>
          </a:xfrm>
          <a:prstGeom prst="rect">
            <a:avLst/>
          </a:prstGeom>
          <a:noFill/>
          <a:ln>
            <a:noFill/>
          </a:ln>
        </p:spPr>
      </p:pic>
      <p:sp>
        <p:nvSpPr>
          <p:cNvPr id="670" name="Google Shape;670;p76"/>
          <p:cNvSpPr/>
          <p:nvPr/>
        </p:nvSpPr>
        <p:spPr>
          <a:xfrm>
            <a:off x="415601" y="6340100"/>
            <a:ext cx="8635600" cy="415600"/>
          </a:xfrm>
          <a:prstGeom prst="rect">
            <a:avLst/>
          </a:prstGeom>
          <a:solidFill>
            <a:srgbClr val="FFFFFF"/>
          </a:solidFill>
          <a:ln>
            <a:noFill/>
          </a:ln>
        </p:spPr>
        <p:txBody>
          <a:bodyPr spcFirstLastPara="1" wrap="square" lIns="91433" tIns="45700" rIns="91433" bIns="45700" anchor="t" anchorCtr="0">
            <a:noAutofit/>
          </a:bodyPr>
          <a:lstStyle/>
          <a:p>
            <a:pPr>
              <a:buSzPts val="800"/>
            </a:pPr>
            <a:r>
              <a:rPr lang="en" sz="1333"/>
              <a:t>Source: McGrath (2013), https://hbr.org/2013/11/the-pace-of-technology-adoption-is-speeding-up</a:t>
            </a:r>
            <a:endParaRPr sz="1333"/>
          </a:p>
        </p:txBody>
      </p:sp>
    </p:spTree>
    <p:extLst>
      <p:ext uri="{BB962C8B-B14F-4D97-AF65-F5344CB8AC3E}">
        <p14:creationId xmlns:p14="http://schemas.microsoft.com/office/powerpoint/2010/main" val="351544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8"/>
          <p:cNvSpPr txBox="1">
            <a:spLocks noGrp="1"/>
          </p:cNvSpPr>
          <p:nvPr>
            <p:ph type="title"/>
          </p:nvPr>
        </p:nvSpPr>
        <p:spPr>
          <a:xfrm>
            <a:off x="831851" y="2255425"/>
            <a:ext cx="10515600" cy="2852800"/>
          </a:xfrm>
          <a:prstGeom prst="rect">
            <a:avLst/>
          </a:prstGeom>
          <a:noFill/>
          <a:ln>
            <a:noFill/>
          </a:ln>
        </p:spPr>
        <p:txBody>
          <a:bodyPr spcFirstLastPara="1" wrap="square" lIns="91433" tIns="45700" rIns="91433" bIns="45700" anchor="b" anchorCtr="0">
            <a:noAutofit/>
          </a:bodyPr>
          <a:lstStyle/>
          <a:p>
            <a:pPr algn="ctr">
              <a:buSzPts val="3300"/>
            </a:pPr>
            <a:r>
              <a:rPr lang="en" sz="4400" dirty="0"/>
              <a:t>Wie könnte man Marktgröße und Marktwachstum </a:t>
            </a:r>
            <a:r>
              <a:rPr lang="en" sz="4400" dirty="0" smtClean="0"/>
              <a:t>näherungsweise </a:t>
            </a:r>
            <a:r>
              <a:rPr lang="en" sz="4400" dirty="0"/>
              <a:t>testen?</a:t>
            </a:r>
            <a:endParaRPr sz="4400" dirty="0"/>
          </a:p>
        </p:txBody>
      </p:sp>
      <p:pic>
        <p:nvPicPr>
          <p:cNvPr id="682" name="Google Shape;682;p78"/>
          <p:cNvPicPr preferRelativeResize="0"/>
          <p:nvPr/>
        </p:nvPicPr>
        <p:blipFill rotWithShape="1">
          <a:blip r:embed="rId3">
            <a:alphaModFix/>
          </a:blip>
          <a:srcRect/>
          <a:stretch/>
        </p:blipFill>
        <p:spPr>
          <a:xfrm>
            <a:off x="5424885" y="1574007"/>
            <a:ext cx="1329532" cy="1329532"/>
          </a:xfrm>
          <a:prstGeom prst="rect">
            <a:avLst/>
          </a:prstGeom>
          <a:noFill/>
          <a:ln>
            <a:noFill/>
          </a:ln>
        </p:spPr>
      </p:pic>
    </p:spTree>
    <p:extLst>
      <p:ext uri="{BB962C8B-B14F-4D97-AF65-F5344CB8AC3E}">
        <p14:creationId xmlns:p14="http://schemas.microsoft.com/office/powerpoint/2010/main" val="2733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831851" y="2255425"/>
            <a:ext cx="10515600" cy="2852800"/>
          </a:xfrm>
          <a:prstGeom prst="rect">
            <a:avLst/>
          </a:prstGeom>
          <a:noFill/>
          <a:ln>
            <a:noFill/>
          </a:ln>
        </p:spPr>
        <p:txBody>
          <a:bodyPr spcFirstLastPara="1" wrap="square" lIns="91433" tIns="45700" rIns="91433" bIns="45700" anchor="ctr" anchorCtr="0">
            <a:noAutofit/>
          </a:bodyPr>
          <a:lstStyle/>
          <a:p>
            <a:pPr algn="ctr">
              <a:buSzPts val="3300"/>
            </a:pPr>
            <a:endParaRPr sz="4400"/>
          </a:p>
          <a:p>
            <a:pPr algn="ctr">
              <a:buSzPts val="3300"/>
            </a:pPr>
            <a:r>
              <a:rPr lang="en" sz="4400"/>
              <a:t>Was ist ein Markt?</a:t>
            </a:r>
            <a:endParaRPr/>
          </a:p>
        </p:txBody>
      </p:sp>
      <p:pic>
        <p:nvPicPr>
          <p:cNvPr id="536" name="Google Shape;536;p63"/>
          <p:cNvPicPr preferRelativeResize="0"/>
          <p:nvPr/>
        </p:nvPicPr>
        <p:blipFill rotWithShape="1">
          <a:blip r:embed="rId3">
            <a:alphaModFix/>
          </a:blip>
          <a:srcRect/>
          <a:stretch/>
        </p:blipFill>
        <p:spPr>
          <a:xfrm>
            <a:off x="5424885" y="1574007"/>
            <a:ext cx="1329532" cy="1329532"/>
          </a:xfrm>
          <a:prstGeom prst="rect">
            <a:avLst/>
          </a:prstGeom>
          <a:noFill/>
          <a:ln>
            <a:noFill/>
          </a:ln>
        </p:spPr>
      </p:pic>
      <p:sp>
        <p:nvSpPr>
          <p:cNvPr id="538" name="Google Shape;538;p63"/>
          <p:cNvSpPr txBox="1">
            <a:spLocks noGrp="1"/>
          </p:cNvSpPr>
          <p:nvPr>
            <p:ph type="sldNum" idx="12"/>
          </p:nvPr>
        </p:nvSpPr>
        <p:spPr>
          <a:xfrm>
            <a:off x="8610600" y="6356351"/>
            <a:ext cx="274320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fld id="{00000000-1234-1234-1234-123412341234}" type="slidenum">
              <a:rPr lang="en">
                <a:latin typeface="Arial"/>
                <a:ea typeface="Arial"/>
                <a:cs typeface="Arial"/>
                <a:sym typeface="Arial"/>
              </a:rPr>
              <a:pPr>
                <a:buClr>
                  <a:srgbClr val="888888"/>
                </a:buClr>
                <a:buSzPts val="900"/>
              </a:pPr>
              <a:t>2</a:t>
            </a:fld>
            <a:endParaRPr>
              <a:latin typeface="Arial"/>
              <a:ea typeface="Arial"/>
              <a:cs typeface="Arial"/>
              <a:sym typeface="Arial"/>
            </a:endParaRPr>
          </a:p>
        </p:txBody>
      </p:sp>
    </p:spTree>
    <p:extLst>
      <p:ext uri="{BB962C8B-B14F-4D97-AF65-F5344CB8AC3E}">
        <p14:creationId xmlns:p14="http://schemas.microsoft.com/office/powerpoint/2010/main" val="211653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9"/>
          <p:cNvSpPr txBox="1">
            <a:spLocks noGrp="1"/>
          </p:cNvSpPr>
          <p:nvPr>
            <p:ph type="title"/>
          </p:nvPr>
        </p:nvSpPr>
        <p:spPr>
          <a:xfrm>
            <a:off x="838200" y="2850748"/>
            <a:ext cx="10515600" cy="1325600"/>
          </a:xfrm>
          <a:prstGeom prst="rect">
            <a:avLst/>
          </a:prstGeom>
          <a:noFill/>
          <a:ln>
            <a:noFill/>
          </a:ln>
        </p:spPr>
        <p:txBody>
          <a:bodyPr spcFirstLastPara="1" wrap="square" lIns="91433" tIns="45700" rIns="91433" bIns="45700" anchor="ctr" anchorCtr="0">
            <a:noAutofit/>
          </a:bodyPr>
          <a:lstStyle/>
          <a:p>
            <a:pPr algn="ctr">
              <a:buClr>
                <a:srgbClr val="3A7DEE"/>
              </a:buClr>
              <a:buSzPts val="5400"/>
            </a:pPr>
            <a:r>
              <a:rPr lang="en" sz="7200">
                <a:solidFill>
                  <a:srgbClr val="3A7DEE"/>
                </a:solidFill>
              </a:rPr>
              <a:t>WH</a:t>
            </a:r>
            <a:r>
              <a:rPr lang="en" sz="7200">
                <a:solidFill>
                  <a:srgbClr val="E43E2B"/>
                </a:solidFill>
              </a:rPr>
              <a:t>AT </a:t>
            </a:r>
            <a:r>
              <a:rPr lang="en" sz="7200">
                <a:solidFill>
                  <a:srgbClr val="FBBC05"/>
                </a:solidFill>
              </a:rPr>
              <a:t>AB</a:t>
            </a:r>
            <a:r>
              <a:rPr lang="en" sz="7200">
                <a:solidFill>
                  <a:srgbClr val="3A7DEE"/>
                </a:solidFill>
              </a:rPr>
              <a:t>OUT</a:t>
            </a:r>
            <a:r>
              <a:rPr lang="en" sz="7200">
                <a:solidFill>
                  <a:srgbClr val="2AA24B"/>
                </a:solidFill>
              </a:rPr>
              <a:t> TH</a:t>
            </a:r>
            <a:r>
              <a:rPr lang="en" sz="7200">
                <a:solidFill>
                  <a:srgbClr val="E43E2B"/>
                </a:solidFill>
              </a:rPr>
              <a:t>IS?</a:t>
            </a:r>
            <a:endParaRPr sz="7200"/>
          </a:p>
        </p:txBody>
      </p:sp>
    </p:spTree>
    <p:extLst>
      <p:ext uri="{BB962C8B-B14F-4D97-AF65-F5344CB8AC3E}">
        <p14:creationId xmlns:p14="http://schemas.microsoft.com/office/powerpoint/2010/main" val="3040980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80"/>
          <p:cNvPicPr preferRelativeResize="0"/>
          <p:nvPr/>
        </p:nvPicPr>
        <p:blipFill rotWithShape="1">
          <a:blip r:embed="rId3">
            <a:alphaModFix/>
          </a:blip>
          <a:srcRect l="14240" t="13219" r="10013" b="5578"/>
          <a:stretch/>
        </p:blipFill>
        <p:spPr>
          <a:xfrm>
            <a:off x="2060620" y="572415"/>
            <a:ext cx="7456869" cy="5835452"/>
          </a:xfrm>
          <a:prstGeom prst="rect">
            <a:avLst/>
          </a:prstGeom>
          <a:noFill/>
          <a:ln>
            <a:noFill/>
          </a:ln>
        </p:spPr>
      </p:pic>
    </p:spTree>
    <p:extLst>
      <p:ext uri="{BB962C8B-B14F-4D97-AF65-F5344CB8AC3E}">
        <p14:creationId xmlns:p14="http://schemas.microsoft.com/office/powerpoint/2010/main" val="37107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1"/>
          <p:cNvSpPr txBox="1">
            <a:spLocks noGrp="1"/>
          </p:cNvSpPr>
          <p:nvPr>
            <p:ph type="title"/>
          </p:nvPr>
        </p:nvSpPr>
        <p:spPr>
          <a:xfrm>
            <a:off x="831849" y="2619492"/>
            <a:ext cx="10515600" cy="2852800"/>
          </a:xfrm>
          <a:prstGeom prst="rect">
            <a:avLst/>
          </a:prstGeom>
          <a:noFill/>
          <a:ln>
            <a:noFill/>
          </a:ln>
        </p:spPr>
        <p:txBody>
          <a:bodyPr spcFirstLastPara="1" wrap="square" lIns="91433" tIns="45700" rIns="91433" bIns="45700" anchor="b" anchorCtr="0">
            <a:noAutofit/>
          </a:bodyPr>
          <a:lstStyle/>
          <a:p>
            <a:pPr algn="ctr">
              <a:buSzPts val="3300"/>
            </a:pPr>
            <a:r>
              <a:rPr lang="en" sz="4400" dirty="0"/>
              <a:t>Was für einen Vorteil bietet Google gegenüber klassischen Marktforschungs-</a:t>
            </a:r>
            <a:endParaRPr sz="4400" dirty="0"/>
          </a:p>
          <a:p>
            <a:pPr algn="ctr">
              <a:buSzPts val="3300"/>
            </a:pPr>
            <a:r>
              <a:rPr lang="en" sz="4400" dirty="0"/>
              <a:t>methoden?</a:t>
            </a:r>
            <a:endParaRPr sz="4400" dirty="0"/>
          </a:p>
        </p:txBody>
      </p:sp>
      <p:pic>
        <p:nvPicPr>
          <p:cNvPr id="700" name="Google Shape;700;p81"/>
          <p:cNvPicPr preferRelativeResize="0"/>
          <p:nvPr/>
        </p:nvPicPr>
        <p:blipFill rotWithShape="1">
          <a:blip r:embed="rId3">
            <a:alphaModFix/>
          </a:blip>
          <a:srcRect/>
          <a:stretch/>
        </p:blipFill>
        <p:spPr>
          <a:xfrm>
            <a:off x="5424885" y="1574007"/>
            <a:ext cx="1329532" cy="1329532"/>
          </a:xfrm>
          <a:prstGeom prst="rect">
            <a:avLst/>
          </a:prstGeom>
          <a:noFill/>
          <a:ln>
            <a:noFill/>
          </a:ln>
        </p:spPr>
      </p:pic>
    </p:spTree>
    <p:extLst>
      <p:ext uri="{BB962C8B-B14F-4D97-AF65-F5344CB8AC3E}">
        <p14:creationId xmlns:p14="http://schemas.microsoft.com/office/powerpoint/2010/main" val="204879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2"/>
          <p:cNvSpPr txBox="1">
            <a:spLocks noGrp="1"/>
          </p:cNvSpPr>
          <p:nvPr>
            <p:ph type="title"/>
          </p:nvPr>
        </p:nvSpPr>
        <p:spPr>
          <a:xfrm>
            <a:off x="415600" y="593367"/>
            <a:ext cx="11360800" cy="763600"/>
          </a:xfrm>
          <a:prstGeom prst="rect">
            <a:avLst/>
          </a:prstGeom>
          <a:noFill/>
          <a:ln>
            <a:noFill/>
          </a:ln>
        </p:spPr>
        <p:txBody>
          <a:bodyPr spcFirstLastPara="1" wrap="square" lIns="91433" tIns="45700" rIns="91433" bIns="45700" anchor="ctr" anchorCtr="0">
            <a:noAutofit/>
          </a:bodyPr>
          <a:lstStyle/>
          <a:p>
            <a:pPr>
              <a:lnSpc>
                <a:spcPct val="90000"/>
              </a:lnSpc>
            </a:pPr>
            <a:r>
              <a:rPr lang="en" b="1"/>
              <a:t>Google Tools to (in-)validate a topic or a market</a:t>
            </a:r>
            <a:endParaRPr b="1"/>
          </a:p>
        </p:txBody>
      </p:sp>
      <p:sp>
        <p:nvSpPr>
          <p:cNvPr id="706" name="Google Shape;706;p82"/>
          <p:cNvSpPr txBox="1">
            <a:spLocks noGrp="1"/>
          </p:cNvSpPr>
          <p:nvPr>
            <p:ph type="sldNum" idx="12"/>
          </p:nvPr>
        </p:nvSpPr>
        <p:spPr>
          <a:xfrm>
            <a:off x="381000" y="6356351"/>
            <a:ext cx="2743200" cy="365200"/>
          </a:xfrm>
          <a:prstGeom prst="rect">
            <a:avLst/>
          </a:prstGeom>
          <a:noFill/>
          <a:ln>
            <a:noFill/>
          </a:ln>
        </p:spPr>
        <p:txBody>
          <a:bodyPr spcFirstLastPara="1" wrap="square" lIns="91433" tIns="45700" rIns="91433" bIns="45700" anchor="ctr" anchorCtr="0">
            <a:noAutofit/>
          </a:bodyPr>
          <a:lstStyle/>
          <a:p>
            <a:pPr algn="ctr">
              <a:buClr>
                <a:srgbClr val="888888"/>
              </a:buClr>
            </a:pPr>
            <a:r>
              <a:rPr lang="en">
                <a:latin typeface="Arial"/>
                <a:ea typeface="Arial"/>
                <a:cs typeface="Arial"/>
                <a:sym typeface="Arial"/>
              </a:rPr>
              <a:t>Dr. Lutz Göcke</a:t>
            </a:r>
            <a:endParaRPr>
              <a:latin typeface="Arial"/>
              <a:ea typeface="Arial"/>
              <a:cs typeface="Arial"/>
              <a:sym typeface="Arial"/>
            </a:endParaRPr>
          </a:p>
        </p:txBody>
      </p:sp>
      <p:sp>
        <p:nvSpPr>
          <p:cNvPr id="707" name="Google Shape;707;p82"/>
          <p:cNvSpPr/>
          <p:nvPr/>
        </p:nvSpPr>
        <p:spPr>
          <a:xfrm>
            <a:off x="6130344" y="2507479"/>
            <a:ext cx="5223600" cy="8332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1800"/>
            </a:pPr>
            <a:r>
              <a:rPr lang="en" sz="2400" b="1">
                <a:solidFill>
                  <a:srgbClr val="FFFFFF"/>
                </a:solidFill>
                <a:latin typeface="Calibri"/>
                <a:ea typeface="Calibri"/>
                <a:cs typeface="Calibri"/>
                <a:sym typeface="Calibri"/>
              </a:rPr>
              <a:t>Google</a:t>
            </a:r>
            <a:endParaRPr sz="1467"/>
          </a:p>
          <a:p>
            <a:pPr algn="ctr">
              <a:buClr>
                <a:srgbClr val="FFFFFF"/>
              </a:buClr>
              <a:buSzPts val="1800"/>
            </a:pPr>
            <a:r>
              <a:rPr lang="en" sz="2400" b="1">
                <a:solidFill>
                  <a:srgbClr val="FFFFFF"/>
                </a:solidFill>
                <a:latin typeface="Calibri"/>
                <a:ea typeface="Calibri"/>
                <a:cs typeface="Calibri"/>
                <a:sym typeface="Calibri"/>
              </a:rPr>
              <a:t>Trends</a:t>
            </a:r>
            <a:endParaRPr sz="1467"/>
          </a:p>
        </p:txBody>
      </p:sp>
      <p:sp>
        <p:nvSpPr>
          <p:cNvPr id="708" name="Google Shape;708;p82"/>
          <p:cNvSpPr/>
          <p:nvPr/>
        </p:nvSpPr>
        <p:spPr>
          <a:xfrm>
            <a:off x="838200" y="2507479"/>
            <a:ext cx="5150400" cy="8332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1800"/>
            </a:pPr>
            <a:r>
              <a:rPr lang="en" sz="2400" b="1">
                <a:solidFill>
                  <a:srgbClr val="FFFFFF"/>
                </a:solidFill>
                <a:latin typeface="Calibri"/>
                <a:ea typeface="Calibri"/>
                <a:cs typeface="Calibri"/>
                <a:sym typeface="Calibri"/>
              </a:rPr>
              <a:t>Google</a:t>
            </a:r>
            <a:endParaRPr sz="1467"/>
          </a:p>
          <a:p>
            <a:pPr algn="ctr">
              <a:buClr>
                <a:srgbClr val="FFFFFF"/>
              </a:buClr>
              <a:buSzPts val="1800"/>
            </a:pPr>
            <a:r>
              <a:rPr lang="en" sz="2400" b="1">
                <a:solidFill>
                  <a:srgbClr val="FFFFFF"/>
                </a:solidFill>
                <a:latin typeface="Calibri"/>
                <a:ea typeface="Calibri"/>
                <a:cs typeface="Calibri"/>
                <a:sym typeface="Calibri"/>
              </a:rPr>
              <a:t>Keyword Planner</a:t>
            </a:r>
            <a:endParaRPr sz="2400" b="1">
              <a:solidFill>
                <a:srgbClr val="FFFFFF"/>
              </a:solidFill>
              <a:latin typeface="Calibri"/>
              <a:ea typeface="Calibri"/>
              <a:cs typeface="Calibri"/>
              <a:sym typeface="Calibri"/>
            </a:endParaRPr>
          </a:p>
        </p:txBody>
      </p:sp>
      <p:sp>
        <p:nvSpPr>
          <p:cNvPr id="709" name="Google Shape;709;p82"/>
          <p:cNvSpPr/>
          <p:nvPr/>
        </p:nvSpPr>
        <p:spPr>
          <a:xfrm>
            <a:off x="6130344" y="3544853"/>
            <a:ext cx="5223600" cy="1761200"/>
          </a:xfrm>
          <a:prstGeom prst="rect">
            <a:avLst/>
          </a:prstGeom>
          <a:noFill/>
          <a:ln w="12700" cap="flat" cmpd="sng">
            <a:solidFill>
              <a:srgbClr val="7F7F7F"/>
            </a:solidFill>
            <a:prstDash val="solid"/>
            <a:miter lim="800000"/>
            <a:headEnd type="none" w="sm" len="sm"/>
            <a:tailEnd type="none" w="sm" len="sm"/>
          </a:ln>
        </p:spPr>
        <p:txBody>
          <a:bodyPr spcFirstLastPara="1" wrap="square" lIns="91433" tIns="45700" rIns="91433" bIns="45700" anchor="ctr" anchorCtr="0">
            <a:noAutofit/>
          </a:bodyPr>
          <a:lstStyle/>
          <a:p>
            <a:pPr algn="ctr">
              <a:buSzPts val="1500"/>
            </a:pPr>
            <a:r>
              <a:rPr lang="en" sz="2000">
                <a:latin typeface="Calibri"/>
                <a:ea typeface="Calibri"/>
                <a:cs typeface="Calibri"/>
                <a:sym typeface="Calibri"/>
              </a:rPr>
              <a:t>How did the topic evolve over the last weeks, months or years?</a:t>
            </a:r>
            <a:endParaRPr sz="1467"/>
          </a:p>
        </p:txBody>
      </p:sp>
      <p:sp>
        <p:nvSpPr>
          <p:cNvPr id="710" name="Google Shape;710;p82"/>
          <p:cNvSpPr/>
          <p:nvPr/>
        </p:nvSpPr>
        <p:spPr>
          <a:xfrm>
            <a:off x="838200" y="3544853"/>
            <a:ext cx="5150400" cy="1761200"/>
          </a:xfrm>
          <a:prstGeom prst="rect">
            <a:avLst/>
          </a:prstGeom>
          <a:noFill/>
          <a:ln w="12700" cap="flat" cmpd="sng">
            <a:solidFill>
              <a:srgbClr val="7F7F7F"/>
            </a:solidFill>
            <a:prstDash val="solid"/>
            <a:miter lim="800000"/>
            <a:headEnd type="none" w="sm" len="sm"/>
            <a:tailEnd type="none" w="sm" len="sm"/>
          </a:ln>
        </p:spPr>
        <p:txBody>
          <a:bodyPr spcFirstLastPara="1" wrap="square" lIns="91433" tIns="45700" rIns="91433" bIns="45700" anchor="ctr" anchorCtr="0">
            <a:noAutofit/>
          </a:bodyPr>
          <a:lstStyle/>
          <a:p>
            <a:pPr algn="ctr">
              <a:buSzPts val="1500"/>
            </a:pPr>
            <a:r>
              <a:rPr lang="en" sz="2000">
                <a:latin typeface="Calibri"/>
                <a:ea typeface="Calibri"/>
                <a:cs typeface="Calibri"/>
                <a:sym typeface="Calibri"/>
              </a:rPr>
              <a:t>How many people are searching for topic per month? </a:t>
            </a:r>
            <a:endParaRPr sz="1467"/>
          </a:p>
        </p:txBody>
      </p:sp>
    </p:spTree>
    <p:extLst>
      <p:ext uri="{BB962C8B-B14F-4D97-AF65-F5344CB8AC3E}">
        <p14:creationId xmlns:p14="http://schemas.microsoft.com/office/powerpoint/2010/main" val="4165236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3"/>
          <p:cNvSpPr txBox="1">
            <a:spLocks noGrp="1"/>
          </p:cNvSpPr>
          <p:nvPr>
            <p:ph type="title"/>
          </p:nvPr>
        </p:nvSpPr>
        <p:spPr>
          <a:xfrm>
            <a:off x="628651" y="273844"/>
            <a:ext cx="7886800" cy="994000"/>
          </a:xfrm>
          <a:prstGeom prst="rect">
            <a:avLst/>
          </a:prstGeom>
          <a:noFill/>
          <a:ln>
            <a:noFill/>
          </a:ln>
        </p:spPr>
        <p:txBody>
          <a:bodyPr spcFirstLastPara="1" wrap="square" lIns="91433" tIns="45700" rIns="91433" bIns="45700" anchor="ctr" anchorCtr="0">
            <a:noAutofit/>
          </a:bodyPr>
          <a:lstStyle/>
          <a:p>
            <a:pPr>
              <a:buSzPts val="2100"/>
            </a:pPr>
            <a:endParaRPr/>
          </a:p>
        </p:txBody>
      </p:sp>
      <p:sp>
        <p:nvSpPr>
          <p:cNvPr id="716" name="Google Shape;716;p83"/>
          <p:cNvSpPr txBox="1">
            <a:spLocks noGrp="1"/>
          </p:cNvSpPr>
          <p:nvPr>
            <p:ph type="body" idx="1"/>
          </p:nvPr>
        </p:nvSpPr>
        <p:spPr>
          <a:xfrm>
            <a:off x="628651" y="1369219"/>
            <a:ext cx="7886800" cy="3263600"/>
          </a:xfrm>
          <a:prstGeom prst="rect">
            <a:avLst/>
          </a:prstGeom>
          <a:noFill/>
          <a:ln>
            <a:noFill/>
          </a:ln>
        </p:spPr>
        <p:txBody>
          <a:bodyPr spcFirstLastPara="1" wrap="square" lIns="91433" tIns="45700" rIns="91433" bIns="45700" anchor="t" anchorCtr="0">
            <a:noAutofit/>
          </a:bodyPr>
          <a:lstStyle/>
          <a:p>
            <a:pPr marL="237061" indent="-101597">
              <a:spcBef>
                <a:spcPts val="0"/>
              </a:spcBef>
              <a:buSzPts val="1500"/>
              <a:buNone/>
            </a:pPr>
            <a:endParaRPr/>
          </a:p>
        </p:txBody>
      </p:sp>
      <p:sp>
        <p:nvSpPr>
          <p:cNvPr id="717" name="Google Shape;717;p83"/>
          <p:cNvSpPr txBox="1">
            <a:spLocks noGrp="1"/>
          </p:cNvSpPr>
          <p:nvPr>
            <p:ph type="ftr" idx="11"/>
          </p:nvPr>
        </p:nvSpPr>
        <p:spPr>
          <a:xfrm>
            <a:off x="3028951" y="4767263"/>
            <a:ext cx="3086000" cy="2740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a:latin typeface="Arial"/>
                <a:ea typeface="Arial"/>
                <a:cs typeface="Arial"/>
                <a:sym typeface="Arial"/>
              </a:rPr>
              <a:t>Dr. Lutz Göcke</a:t>
            </a:r>
            <a:endParaRPr>
              <a:latin typeface="Arial"/>
              <a:ea typeface="Arial"/>
              <a:cs typeface="Arial"/>
              <a:sym typeface="Arial"/>
            </a:endParaRPr>
          </a:p>
        </p:txBody>
      </p:sp>
      <p:sp>
        <p:nvSpPr>
          <p:cNvPr id="718" name="Google Shape;718;p83"/>
          <p:cNvSpPr txBox="1">
            <a:spLocks noGrp="1"/>
          </p:cNvSpPr>
          <p:nvPr>
            <p:ph type="sldNum" idx="12"/>
          </p:nvPr>
        </p:nvSpPr>
        <p:spPr>
          <a:xfrm>
            <a:off x="285751" y="4767263"/>
            <a:ext cx="2057200" cy="274000"/>
          </a:xfrm>
          <a:prstGeom prst="rect">
            <a:avLst/>
          </a:prstGeom>
          <a:noFill/>
          <a:ln>
            <a:noFill/>
          </a:ln>
        </p:spPr>
        <p:txBody>
          <a:bodyPr spcFirstLastPara="1" wrap="square" lIns="91433" tIns="45700" rIns="91433" bIns="45700" anchor="ctr" anchorCtr="0">
            <a:noAutofit/>
          </a:bodyPr>
          <a:lstStyle/>
          <a:p>
            <a:pPr algn="l"/>
            <a:fld id="{00000000-1234-1234-1234-123412341234}" type="slidenum">
              <a:rPr lang="en"/>
              <a:pPr algn="l"/>
              <a:t>24</a:t>
            </a:fld>
            <a:endParaRPr/>
          </a:p>
        </p:txBody>
      </p:sp>
      <p:pic>
        <p:nvPicPr>
          <p:cNvPr id="719" name="Google Shape;719;p83"/>
          <p:cNvPicPr preferRelativeResize="0"/>
          <p:nvPr/>
        </p:nvPicPr>
        <p:blipFill rotWithShape="1">
          <a:blip r:embed="rId3">
            <a:alphaModFix/>
          </a:blip>
          <a:srcRect/>
          <a:stretch/>
        </p:blipFill>
        <p:spPr>
          <a:xfrm>
            <a:off x="738589" y="416520"/>
            <a:ext cx="10324363" cy="6304955"/>
          </a:xfrm>
          <a:prstGeom prst="rect">
            <a:avLst/>
          </a:prstGeom>
          <a:noFill/>
          <a:ln>
            <a:noFill/>
          </a:ln>
        </p:spPr>
      </p:pic>
      <p:sp>
        <p:nvSpPr>
          <p:cNvPr id="720" name="Google Shape;720;p83"/>
          <p:cNvSpPr/>
          <p:nvPr/>
        </p:nvSpPr>
        <p:spPr>
          <a:xfrm>
            <a:off x="7153671" y="1"/>
            <a:ext cx="5038000" cy="5280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2100"/>
            </a:pPr>
            <a:r>
              <a:rPr lang="en" sz="2800" b="1">
                <a:solidFill>
                  <a:srgbClr val="FFFFFF"/>
                </a:solidFill>
                <a:latin typeface="Calibri"/>
                <a:ea typeface="Calibri"/>
                <a:cs typeface="Calibri"/>
                <a:sym typeface="Calibri"/>
              </a:rPr>
              <a:t>Google Keyword Planner</a:t>
            </a:r>
            <a:endParaRPr sz="28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36212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84"/>
          <p:cNvSpPr txBox="1">
            <a:spLocks noGrp="1"/>
          </p:cNvSpPr>
          <p:nvPr>
            <p:ph type="title"/>
          </p:nvPr>
        </p:nvSpPr>
        <p:spPr>
          <a:xfrm>
            <a:off x="628651" y="273844"/>
            <a:ext cx="7886800" cy="994000"/>
          </a:xfrm>
          <a:prstGeom prst="rect">
            <a:avLst/>
          </a:prstGeom>
          <a:noFill/>
          <a:ln>
            <a:noFill/>
          </a:ln>
        </p:spPr>
        <p:txBody>
          <a:bodyPr spcFirstLastPara="1" wrap="square" lIns="91433" tIns="45700" rIns="91433" bIns="45700" anchor="ctr" anchorCtr="0">
            <a:noAutofit/>
          </a:bodyPr>
          <a:lstStyle/>
          <a:p>
            <a:pPr>
              <a:buSzPts val="2100"/>
            </a:pPr>
            <a:endParaRPr/>
          </a:p>
        </p:txBody>
      </p:sp>
      <p:sp>
        <p:nvSpPr>
          <p:cNvPr id="726" name="Google Shape;726;p84"/>
          <p:cNvSpPr txBox="1">
            <a:spLocks noGrp="1"/>
          </p:cNvSpPr>
          <p:nvPr>
            <p:ph type="body" idx="1"/>
          </p:nvPr>
        </p:nvSpPr>
        <p:spPr>
          <a:xfrm>
            <a:off x="628651" y="1369219"/>
            <a:ext cx="7886800" cy="3263600"/>
          </a:xfrm>
          <a:prstGeom prst="rect">
            <a:avLst/>
          </a:prstGeom>
          <a:noFill/>
          <a:ln>
            <a:noFill/>
          </a:ln>
        </p:spPr>
        <p:txBody>
          <a:bodyPr spcFirstLastPara="1" wrap="square" lIns="91433" tIns="45700" rIns="91433" bIns="45700" anchor="t" anchorCtr="0">
            <a:noAutofit/>
          </a:bodyPr>
          <a:lstStyle/>
          <a:p>
            <a:pPr marL="237061" indent="-101597">
              <a:spcBef>
                <a:spcPts val="0"/>
              </a:spcBef>
              <a:buSzPts val="1500"/>
              <a:buNone/>
            </a:pPr>
            <a:endParaRPr/>
          </a:p>
        </p:txBody>
      </p:sp>
      <p:sp>
        <p:nvSpPr>
          <p:cNvPr id="727" name="Google Shape;727;p84"/>
          <p:cNvSpPr txBox="1">
            <a:spLocks noGrp="1"/>
          </p:cNvSpPr>
          <p:nvPr>
            <p:ph type="ftr" idx="11"/>
          </p:nvPr>
        </p:nvSpPr>
        <p:spPr>
          <a:xfrm>
            <a:off x="3028951" y="4767263"/>
            <a:ext cx="3086000" cy="2740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a:latin typeface="Arial"/>
                <a:ea typeface="Arial"/>
                <a:cs typeface="Arial"/>
                <a:sym typeface="Arial"/>
              </a:rPr>
              <a:t>Dr. Lutz Göcke</a:t>
            </a:r>
            <a:endParaRPr>
              <a:latin typeface="Arial"/>
              <a:ea typeface="Arial"/>
              <a:cs typeface="Arial"/>
              <a:sym typeface="Arial"/>
            </a:endParaRPr>
          </a:p>
        </p:txBody>
      </p:sp>
      <p:sp>
        <p:nvSpPr>
          <p:cNvPr id="728" name="Google Shape;728;p84"/>
          <p:cNvSpPr txBox="1">
            <a:spLocks noGrp="1"/>
          </p:cNvSpPr>
          <p:nvPr>
            <p:ph type="sldNum" idx="12"/>
          </p:nvPr>
        </p:nvSpPr>
        <p:spPr>
          <a:xfrm>
            <a:off x="285751" y="4767263"/>
            <a:ext cx="2057200" cy="274000"/>
          </a:xfrm>
          <a:prstGeom prst="rect">
            <a:avLst/>
          </a:prstGeom>
          <a:noFill/>
          <a:ln>
            <a:noFill/>
          </a:ln>
        </p:spPr>
        <p:txBody>
          <a:bodyPr spcFirstLastPara="1" wrap="square" lIns="91433" tIns="45700" rIns="91433" bIns="45700" anchor="ctr" anchorCtr="0">
            <a:noAutofit/>
          </a:bodyPr>
          <a:lstStyle/>
          <a:p>
            <a:pPr algn="l"/>
            <a:fld id="{00000000-1234-1234-1234-123412341234}" type="slidenum">
              <a:rPr lang="en"/>
              <a:pPr algn="l"/>
              <a:t>25</a:t>
            </a:fld>
            <a:endParaRPr/>
          </a:p>
        </p:txBody>
      </p:sp>
      <p:pic>
        <p:nvPicPr>
          <p:cNvPr id="729" name="Google Shape;729;p84"/>
          <p:cNvPicPr preferRelativeResize="0"/>
          <p:nvPr/>
        </p:nvPicPr>
        <p:blipFill rotWithShape="1">
          <a:blip r:embed="rId3">
            <a:alphaModFix/>
          </a:blip>
          <a:srcRect/>
          <a:stretch/>
        </p:blipFill>
        <p:spPr>
          <a:xfrm>
            <a:off x="227527" y="365126"/>
            <a:ext cx="11736948" cy="6234447"/>
          </a:xfrm>
          <a:prstGeom prst="rect">
            <a:avLst/>
          </a:prstGeom>
          <a:noFill/>
          <a:ln>
            <a:noFill/>
          </a:ln>
        </p:spPr>
      </p:pic>
      <p:sp>
        <p:nvSpPr>
          <p:cNvPr id="730" name="Google Shape;730;p84"/>
          <p:cNvSpPr/>
          <p:nvPr/>
        </p:nvSpPr>
        <p:spPr>
          <a:xfrm>
            <a:off x="7153671" y="1"/>
            <a:ext cx="5038000" cy="5280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2100"/>
            </a:pPr>
            <a:r>
              <a:rPr lang="en" sz="2800" b="1">
                <a:solidFill>
                  <a:srgbClr val="FFFFFF"/>
                </a:solidFill>
                <a:latin typeface="Calibri"/>
                <a:ea typeface="Calibri"/>
                <a:cs typeface="Calibri"/>
                <a:sym typeface="Calibri"/>
              </a:rPr>
              <a:t>Google Trends</a:t>
            </a:r>
            <a:endParaRPr sz="1467"/>
          </a:p>
        </p:txBody>
      </p:sp>
    </p:spTree>
    <p:extLst>
      <p:ext uri="{BB962C8B-B14F-4D97-AF65-F5344CB8AC3E}">
        <p14:creationId xmlns:p14="http://schemas.microsoft.com/office/powerpoint/2010/main" val="180683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6"/>
          <p:cNvSpPr txBox="1">
            <a:spLocks noGrp="1"/>
          </p:cNvSpPr>
          <p:nvPr>
            <p:ph type="title"/>
          </p:nvPr>
        </p:nvSpPr>
        <p:spPr>
          <a:xfrm>
            <a:off x="831851" y="1709739"/>
            <a:ext cx="10515600" cy="2852800"/>
          </a:xfrm>
          <a:prstGeom prst="rect">
            <a:avLst/>
          </a:prstGeom>
          <a:noFill/>
          <a:ln>
            <a:noFill/>
          </a:ln>
        </p:spPr>
        <p:txBody>
          <a:bodyPr spcFirstLastPara="1" wrap="square" lIns="91433" tIns="45700" rIns="91433" bIns="45700" anchor="b" anchorCtr="0">
            <a:noAutofit/>
          </a:bodyPr>
          <a:lstStyle/>
          <a:p>
            <a:endParaRPr/>
          </a:p>
        </p:txBody>
      </p:sp>
      <p:sp>
        <p:nvSpPr>
          <p:cNvPr id="742" name="Google Shape;742;p86"/>
          <p:cNvSpPr txBox="1">
            <a:spLocks noGrp="1"/>
          </p:cNvSpPr>
          <p:nvPr>
            <p:ph type="body" idx="1"/>
          </p:nvPr>
        </p:nvSpPr>
        <p:spPr>
          <a:xfrm>
            <a:off x="831851" y="4589463"/>
            <a:ext cx="10515600" cy="1500400"/>
          </a:xfrm>
          <a:prstGeom prst="rect">
            <a:avLst/>
          </a:prstGeom>
          <a:noFill/>
          <a:ln>
            <a:noFill/>
          </a:ln>
        </p:spPr>
        <p:txBody>
          <a:bodyPr spcFirstLastPara="1" wrap="square" lIns="91433" tIns="45700" rIns="91433" bIns="45700" anchor="t" anchorCtr="0">
            <a:noAutofit/>
          </a:bodyPr>
          <a:lstStyle/>
          <a:p>
            <a:pPr marL="0" indent="0">
              <a:spcBef>
                <a:spcPts val="0"/>
              </a:spcBef>
            </a:pPr>
            <a:endParaRPr/>
          </a:p>
        </p:txBody>
      </p:sp>
      <p:sp>
        <p:nvSpPr>
          <p:cNvPr id="743" name="Google Shape;743;p86"/>
          <p:cNvSpPr txBox="1">
            <a:spLocks noGrp="1"/>
          </p:cNvSpPr>
          <p:nvPr>
            <p:ph type="ftr" idx="11"/>
          </p:nvPr>
        </p:nvSpPr>
        <p:spPr>
          <a:xfrm>
            <a:off x="4038600" y="6356351"/>
            <a:ext cx="411480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sz="1200">
                <a:latin typeface="Arial"/>
                <a:ea typeface="Arial"/>
                <a:cs typeface="Arial"/>
                <a:sym typeface="Arial"/>
              </a:rPr>
              <a:t>Dr. Lutz Göcke</a:t>
            </a:r>
            <a:endParaRPr/>
          </a:p>
        </p:txBody>
      </p:sp>
      <p:sp>
        <p:nvSpPr>
          <p:cNvPr id="744" name="Google Shape;744;p86"/>
          <p:cNvSpPr txBox="1">
            <a:spLocks noGrp="1"/>
          </p:cNvSpPr>
          <p:nvPr>
            <p:ph type="sldNum" idx="12"/>
          </p:nvPr>
        </p:nvSpPr>
        <p:spPr>
          <a:xfrm>
            <a:off x="8610600" y="6356351"/>
            <a:ext cx="274320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fld id="{00000000-1234-1234-1234-123412341234}" type="slidenum">
              <a:rPr lang="en">
                <a:latin typeface="Arial"/>
                <a:ea typeface="Arial"/>
                <a:cs typeface="Arial"/>
                <a:sym typeface="Arial"/>
              </a:rPr>
              <a:pPr>
                <a:buClr>
                  <a:srgbClr val="888888"/>
                </a:buClr>
                <a:buSzPts val="900"/>
              </a:pPr>
              <a:t>26</a:t>
            </a:fld>
            <a:endParaRPr>
              <a:latin typeface="Arial"/>
              <a:ea typeface="Arial"/>
              <a:cs typeface="Arial"/>
              <a:sym typeface="Arial"/>
            </a:endParaRPr>
          </a:p>
        </p:txBody>
      </p:sp>
      <p:pic>
        <p:nvPicPr>
          <p:cNvPr id="745" name="Google Shape;745;p86"/>
          <p:cNvPicPr preferRelativeResize="0"/>
          <p:nvPr/>
        </p:nvPicPr>
        <p:blipFill rotWithShape="1">
          <a:blip r:embed="rId3">
            <a:alphaModFix/>
          </a:blip>
          <a:srcRect/>
          <a:stretch/>
        </p:blipFill>
        <p:spPr>
          <a:xfrm>
            <a:off x="598421" y="-463640"/>
            <a:ext cx="10982460" cy="7321640"/>
          </a:xfrm>
          <a:prstGeom prst="rect">
            <a:avLst/>
          </a:prstGeom>
          <a:noFill/>
          <a:ln>
            <a:noFill/>
          </a:ln>
        </p:spPr>
      </p:pic>
    </p:spTree>
    <p:extLst>
      <p:ext uri="{BB962C8B-B14F-4D97-AF65-F5344CB8AC3E}">
        <p14:creationId xmlns:p14="http://schemas.microsoft.com/office/powerpoint/2010/main" val="3644001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1" name="Google Shape;751;p87"/>
          <p:cNvSpPr txBox="1">
            <a:spLocks noGrp="1"/>
          </p:cNvSpPr>
          <p:nvPr>
            <p:ph type="body" idx="1"/>
          </p:nvPr>
        </p:nvSpPr>
        <p:spPr>
          <a:xfrm>
            <a:off x="628651" y="1369219"/>
            <a:ext cx="7886800" cy="3263600"/>
          </a:xfrm>
          <a:prstGeom prst="rect">
            <a:avLst/>
          </a:prstGeom>
          <a:noFill/>
          <a:ln>
            <a:noFill/>
          </a:ln>
        </p:spPr>
        <p:txBody>
          <a:bodyPr spcFirstLastPara="1" wrap="square" lIns="91433" tIns="45700" rIns="91433" bIns="45700" anchor="t" anchorCtr="0">
            <a:noAutofit/>
          </a:bodyPr>
          <a:lstStyle/>
          <a:p>
            <a:pPr marL="237061" indent="-101597">
              <a:spcBef>
                <a:spcPts val="0"/>
              </a:spcBef>
              <a:buSzPts val="1500"/>
              <a:buNone/>
            </a:pPr>
            <a:endParaRPr/>
          </a:p>
        </p:txBody>
      </p:sp>
      <p:sp>
        <p:nvSpPr>
          <p:cNvPr id="752" name="Google Shape;752;p87"/>
          <p:cNvSpPr txBox="1">
            <a:spLocks noGrp="1"/>
          </p:cNvSpPr>
          <p:nvPr>
            <p:ph type="ftr" idx="11"/>
          </p:nvPr>
        </p:nvSpPr>
        <p:spPr>
          <a:xfrm>
            <a:off x="3028951" y="4767263"/>
            <a:ext cx="3086000" cy="2740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a:latin typeface="Arial"/>
                <a:ea typeface="Arial"/>
                <a:cs typeface="Arial"/>
                <a:sym typeface="Arial"/>
              </a:rPr>
              <a:t>Dr. Lutz Göcke</a:t>
            </a:r>
            <a:endParaRPr>
              <a:latin typeface="Arial"/>
              <a:ea typeface="Arial"/>
              <a:cs typeface="Arial"/>
              <a:sym typeface="Arial"/>
            </a:endParaRPr>
          </a:p>
        </p:txBody>
      </p:sp>
      <p:sp>
        <p:nvSpPr>
          <p:cNvPr id="753" name="Google Shape;753;p87"/>
          <p:cNvSpPr txBox="1">
            <a:spLocks noGrp="1"/>
          </p:cNvSpPr>
          <p:nvPr>
            <p:ph type="sldNum" idx="12"/>
          </p:nvPr>
        </p:nvSpPr>
        <p:spPr>
          <a:xfrm>
            <a:off x="285751" y="4767263"/>
            <a:ext cx="2057200" cy="274000"/>
          </a:xfrm>
          <a:prstGeom prst="rect">
            <a:avLst/>
          </a:prstGeom>
          <a:noFill/>
          <a:ln>
            <a:noFill/>
          </a:ln>
        </p:spPr>
        <p:txBody>
          <a:bodyPr spcFirstLastPara="1" wrap="square" lIns="91433" tIns="45700" rIns="91433" bIns="45700" anchor="ctr" anchorCtr="0">
            <a:noAutofit/>
          </a:bodyPr>
          <a:lstStyle/>
          <a:p>
            <a:pPr algn="l"/>
            <a:fld id="{00000000-1234-1234-1234-123412341234}" type="slidenum">
              <a:rPr lang="en"/>
              <a:pPr algn="l"/>
              <a:t>27</a:t>
            </a:fld>
            <a:endParaRPr/>
          </a:p>
        </p:txBody>
      </p:sp>
      <p:pic>
        <p:nvPicPr>
          <p:cNvPr id="754" name="Google Shape;754;p87"/>
          <p:cNvPicPr preferRelativeResize="0"/>
          <p:nvPr/>
        </p:nvPicPr>
        <p:blipFill rotWithShape="1">
          <a:blip r:embed="rId3">
            <a:alphaModFix/>
          </a:blip>
          <a:srcRect/>
          <a:stretch/>
        </p:blipFill>
        <p:spPr>
          <a:xfrm>
            <a:off x="273051" y="863600"/>
            <a:ext cx="11645900" cy="5130800"/>
          </a:xfrm>
          <a:prstGeom prst="rect">
            <a:avLst/>
          </a:prstGeom>
          <a:noFill/>
          <a:ln>
            <a:noFill/>
          </a:ln>
        </p:spPr>
      </p:pic>
      <p:sp>
        <p:nvSpPr>
          <p:cNvPr id="755" name="Google Shape;755;p87"/>
          <p:cNvSpPr/>
          <p:nvPr/>
        </p:nvSpPr>
        <p:spPr>
          <a:xfrm>
            <a:off x="7153671" y="1"/>
            <a:ext cx="5038000" cy="528000"/>
          </a:xfrm>
          <a:prstGeom prst="rect">
            <a:avLst/>
          </a:prstGeom>
          <a:solidFill>
            <a:srgbClr val="67BD00">
              <a:alpha val="74510"/>
            </a:srgbClr>
          </a:solidFill>
          <a:ln>
            <a:noFill/>
          </a:ln>
        </p:spPr>
        <p:txBody>
          <a:bodyPr spcFirstLastPara="1" wrap="square" lIns="91433" tIns="45700" rIns="91433" bIns="45700" anchor="ctr" anchorCtr="0">
            <a:noAutofit/>
          </a:bodyPr>
          <a:lstStyle/>
          <a:p>
            <a:pPr algn="ctr">
              <a:buClr>
                <a:srgbClr val="FFFFFF"/>
              </a:buClr>
              <a:buSzPts val="2100"/>
            </a:pPr>
            <a:r>
              <a:rPr lang="en" sz="2800" b="1">
                <a:solidFill>
                  <a:srgbClr val="FFFFFF"/>
                </a:solidFill>
                <a:latin typeface="Calibri"/>
                <a:ea typeface="Calibri"/>
                <a:cs typeface="Calibri"/>
                <a:sym typeface="Calibri"/>
              </a:rPr>
              <a:t>Google Keyword – DE</a:t>
            </a:r>
            <a:endParaRPr sz="1467"/>
          </a:p>
        </p:txBody>
      </p:sp>
    </p:spTree>
    <p:extLst>
      <p:ext uri="{BB962C8B-B14F-4D97-AF65-F5344CB8AC3E}">
        <p14:creationId xmlns:p14="http://schemas.microsoft.com/office/powerpoint/2010/main" val="1374038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89"/>
          <p:cNvSpPr txBox="1">
            <a:spLocks noGrp="1"/>
          </p:cNvSpPr>
          <p:nvPr>
            <p:ph type="title"/>
          </p:nvPr>
        </p:nvSpPr>
        <p:spPr>
          <a:xfrm>
            <a:off x="628651" y="273844"/>
            <a:ext cx="7886800" cy="994000"/>
          </a:xfrm>
          <a:prstGeom prst="rect">
            <a:avLst/>
          </a:prstGeom>
          <a:noFill/>
          <a:ln>
            <a:noFill/>
          </a:ln>
        </p:spPr>
        <p:txBody>
          <a:bodyPr spcFirstLastPara="1" wrap="square" lIns="91433" tIns="45700" rIns="91433" bIns="45700" anchor="ctr" anchorCtr="0">
            <a:noAutofit/>
          </a:bodyPr>
          <a:lstStyle/>
          <a:p>
            <a:pPr>
              <a:buSzPts val="2100"/>
            </a:pPr>
            <a:endParaRPr/>
          </a:p>
        </p:txBody>
      </p:sp>
      <p:sp>
        <p:nvSpPr>
          <p:cNvPr id="767" name="Google Shape;767;p89"/>
          <p:cNvSpPr txBox="1">
            <a:spLocks noGrp="1"/>
          </p:cNvSpPr>
          <p:nvPr>
            <p:ph type="body" idx="1"/>
          </p:nvPr>
        </p:nvSpPr>
        <p:spPr>
          <a:xfrm>
            <a:off x="628651" y="1369219"/>
            <a:ext cx="7886800" cy="3263600"/>
          </a:xfrm>
          <a:prstGeom prst="rect">
            <a:avLst/>
          </a:prstGeom>
          <a:noFill/>
          <a:ln>
            <a:noFill/>
          </a:ln>
        </p:spPr>
        <p:txBody>
          <a:bodyPr spcFirstLastPara="1" wrap="square" lIns="91433" tIns="45700" rIns="91433" bIns="45700" anchor="t" anchorCtr="0">
            <a:noAutofit/>
          </a:bodyPr>
          <a:lstStyle/>
          <a:p>
            <a:pPr marL="237061" indent="-101597">
              <a:spcBef>
                <a:spcPts val="0"/>
              </a:spcBef>
              <a:buSzPts val="1500"/>
              <a:buNone/>
            </a:pPr>
            <a:endParaRPr/>
          </a:p>
        </p:txBody>
      </p:sp>
      <p:sp>
        <p:nvSpPr>
          <p:cNvPr id="768" name="Google Shape;768;p89"/>
          <p:cNvSpPr txBox="1">
            <a:spLocks noGrp="1"/>
          </p:cNvSpPr>
          <p:nvPr>
            <p:ph type="ftr" idx="11"/>
          </p:nvPr>
        </p:nvSpPr>
        <p:spPr>
          <a:xfrm>
            <a:off x="3028951" y="4767263"/>
            <a:ext cx="3086000" cy="2740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a:latin typeface="Arial"/>
                <a:ea typeface="Arial"/>
                <a:cs typeface="Arial"/>
                <a:sym typeface="Arial"/>
              </a:rPr>
              <a:t>Dr. Lutz Göcke</a:t>
            </a:r>
            <a:endParaRPr>
              <a:latin typeface="Arial"/>
              <a:ea typeface="Arial"/>
              <a:cs typeface="Arial"/>
              <a:sym typeface="Arial"/>
            </a:endParaRPr>
          </a:p>
        </p:txBody>
      </p:sp>
      <p:sp>
        <p:nvSpPr>
          <p:cNvPr id="769" name="Google Shape;769;p89"/>
          <p:cNvSpPr txBox="1">
            <a:spLocks noGrp="1"/>
          </p:cNvSpPr>
          <p:nvPr>
            <p:ph type="sldNum" idx="12"/>
          </p:nvPr>
        </p:nvSpPr>
        <p:spPr>
          <a:xfrm>
            <a:off x="285751" y="4767263"/>
            <a:ext cx="2057200" cy="274000"/>
          </a:xfrm>
          <a:prstGeom prst="rect">
            <a:avLst/>
          </a:prstGeom>
          <a:noFill/>
          <a:ln>
            <a:noFill/>
          </a:ln>
        </p:spPr>
        <p:txBody>
          <a:bodyPr spcFirstLastPara="1" wrap="square" lIns="91433" tIns="45700" rIns="91433" bIns="45700" anchor="ctr" anchorCtr="0">
            <a:noAutofit/>
          </a:bodyPr>
          <a:lstStyle/>
          <a:p>
            <a:pPr algn="l"/>
            <a:fld id="{00000000-1234-1234-1234-123412341234}" type="slidenum">
              <a:rPr lang="en"/>
              <a:pPr algn="l"/>
              <a:t>28</a:t>
            </a:fld>
            <a:endParaRPr/>
          </a:p>
        </p:txBody>
      </p:sp>
      <p:pic>
        <p:nvPicPr>
          <p:cNvPr id="770" name="Google Shape;770;p89"/>
          <p:cNvPicPr preferRelativeResize="0"/>
          <p:nvPr/>
        </p:nvPicPr>
        <p:blipFill rotWithShape="1">
          <a:blip r:embed="rId3">
            <a:alphaModFix/>
          </a:blip>
          <a:srcRect/>
          <a:stretch/>
        </p:blipFill>
        <p:spPr>
          <a:xfrm>
            <a:off x="314966" y="240633"/>
            <a:ext cx="11562071" cy="6480844"/>
          </a:xfrm>
          <a:prstGeom prst="rect">
            <a:avLst/>
          </a:prstGeom>
          <a:noFill/>
          <a:ln>
            <a:noFill/>
          </a:ln>
        </p:spPr>
      </p:pic>
      <p:sp>
        <p:nvSpPr>
          <p:cNvPr id="771" name="Google Shape;771;p89"/>
          <p:cNvSpPr/>
          <p:nvPr/>
        </p:nvSpPr>
        <p:spPr>
          <a:xfrm>
            <a:off x="7153671" y="1"/>
            <a:ext cx="5038000" cy="528000"/>
          </a:xfrm>
          <a:prstGeom prst="rect">
            <a:avLst/>
          </a:prstGeom>
          <a:solidFill>
            <a:srgbClr val="67BD00">
              <a:alpha val="74510"/>
            </a:srgbClr>
          </a:solidFill>
          <a:ln>
            <a:noFill/>
          </a:ln>
        </p:spPr>
        <p:txBody>
          <a:bodyPr spcFirstLastPara="1" wrap="square" lIns="91433" tIns="45700" rIns="91433" bIns="45700" anchor="ctr" anchorCtr="0">
            <a:noAutofit/>
          </a:bodyPr>
          <a:lstStyle/>
          <a:p>
            <a:pPr algn="ctr">
              <a:buClr>
                <a:srgbClr val="FFFFFF"/>
              </a:buClr>
              <a:buSzPts val="2100"/>
            </a:pPr>
            <a:r>
              <a:rPr lang="en" sz="2800" b="1">
                <a:solidFill>
                  <a:srgbClr val="FFFFFF"/>
                </a:solidFill>
                <a:latin typeface="Calibri"/>
                <a:ea typeface="Calibri"/>
                <a:cs typeface="Calibri"/>
                <a:sym typeface="Calibri"/>
              </a:rPr>
              <a:t>Google Trends – global</a:t>
            </a:r>
            <a:endParaRPr sz="1467"/>
          </a:p>
        </p:txBody>
      </p:sp>
    </p:spTree>
    <p:extLst>
      <p:ext uri="{BB962C8B-B14F-4D97-AF65-F5344CB8AC3E}">
        <p14:creationId xmlns:p14="http://schemas.microsoft.com/office/powerpoint/2010/main" val="17894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0"/>
          <p:cNvSpPr txBox="1">
            <a:spLocks noGrp="1"/>
          </p:cNvSpPr>
          <p:nvPr>
            <p:ph type="title"/>
          </p:nvPr>
        </p:nvSpPr>
        <p:spPr>
          <a:xfrm>
            <a:off x="628651" y="273844"/>
            <a:ext cx="7886800" cy="994000"/>
          </a:xfrm>
          <a:prstGeom prst="rect">
            <a:avLst/>
          </a:prstGeom>
          <a:noFill/>
          <a:ln>
            <a:noFill/>
          </a:ln>
        </p:spPr>
        <p:txBody>
          <a:bodyPr spcFirstLastPara="1" wrap="square" lIns="91433" tIns="45700" rIns="91433" bIns="45700" anchor="ctr" anchorCtr="0">
            <a:noAutofit/>
          </a:bodyPr>
          <a:lstStyle/>
          <a:p>
            <a:pPr>
              <a:buSzPts val="2100"/>
            </a:pPr>
            <a:endParaRPr/>
          </a:p>
        </p:txBody>
      </p:sp>
      <p:sp>
        <p:nvSpPr>
          <p:cNvPr id="777" name="Google Shape;777;p90"/>
          <p:cNvSpPr txBox="1">
            <a:spLocks noGrp="1"/>
          </p:cNvSpPr>
          <p:nvPr>
            <p:ph type="body" idx="1"/>
          </p:nvPr>
        </p:nvSpPr>
        <p:spPr>
          <a:xfrm>
            <a:off x="628651" y="1369219"/>
            <a:ext cx="7886800" cy="3263600"/>
          </a:xfrm>
          <a:prstGeom prst="rect">
            <a:avLst/>
          </a:prstGeom>
          <a:noFill/>
          <a:ln>
            <a:noFill/>
          </a:ln>
        </p:spPr>
        <p:txBody>
          <a:bodyPr spcFirstLastPara="1" wrap="square" lIns="91433" tIns="45700" rIns="91433" bIns="45700" anchor="t" anchorCtr="0">
            <a:noAutofit/>
          </a:bodyPr>
          <a:lstStyle/>
          <a:p>
            <a:pPr marL="237061" indent="-101597">
              <a:spcBef>
                <a:spcPts val="0"/>
              </a:spcBef>
              <a:buSzPts val="1500"/>
              <a:buNone/>
            </a:pPr>
            <a:endParaRPr/>
          </a:p>
        </p:txBody>
      </p:sp>
      <p:sp>
        <p:nvSpPr>
          <p:cNvPr id="778" name="Google Shape;778;p90"/>
          <p:cNvSpPr txBox="1">
            <a:spLocks noGrp="1"/>
          </p:cNvSpPr>
          <p:nvPr>
            <p:ph type="ftr" idx="11"/>
          </p:nvPr>
        </p:nvSpPr>
        <p:spPr>
          <a:xfrm>
            <a:off x="3028951" y="4767263"/>
            <a:ext cx="3086000" cy="2740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
                <a:latin typeface="Arial"/>
                <a:ea typeface="Arial"/>
                <a:cs typeface="Arial"/>
                <a:sym typeface="Arial"/>
              </a:rPr>
              <a:t>Dr. Lutz Göcke</a:t>
            </a:r>
            <a:endParaRPr>
              <a:latin typeface="Arial"/>
              <a:ea typeface="Arial"/>
              <a:cs typeface="Arial"/>
              <a:sym typeface="Arial"/>
            </a:endParaRPr>
          </a:p>
        </p:txBody>
      </p:sp>
      <p:sp>
        <p:nvSpPr>
          <p:cNvPr id="779" name="Google Shape;779;p90"/>
          <p:cNvSpPr txBox="1">
            <a:spLocks noGrp="1"/>
          </p:cNvSpPr>
          <p:nvPr>
            <p:ph type="sldNum" idx="12"/>
          </p:nvPr>
        </p:nvSpPr>
        <p:spPr>
          <a:xfrm>
            <a:off x="285751" y="4767263"/>
            <a:ext cx="2057200" cy="274000"/>
          </a:xfrm>
          <a:prstGeom prst="rect">
            <a:avLst/>
          </a:prstGeom>
          <a:noFill/>
          <a:ln>
            <a:noFill/>
          </a:ln>
        </p:spPr>
        <p:txBody>
          <a:bodyPr spcFirstLastPara="1" wrap="square" lIns="91433" tIns="45700" rIns="91433" bIns="45700" anchor="ctr" anchorCtr="0">
            <a:noAutofit/>
          </a:bodyPr>
          <a:lstStyle/>
          <a:p>
            <a:pPr algn="l"/>
            <a:fld id="{00000000-1234-1234-1234-123412341234}" type="slidenum">
              <a:rPr lang="en"/>
              <a:pPr algn="l"/>
              <a:t>29</a:t>
            </a:fld>
            <a:endParaRPr/>
          </a:p>
        </p:txBody>
      </p:sp>
      <p:pic>
        <p:nvPicPr>
          <p:cNvPr id="780" name="Google Shape;780;p90"/>
          <p:cNvPicPr preferRelativeResize="0"/>
          <p:nvPr/>
        </p:nvPicPr>
        <p:blipFill rotWithShape="1">
          <a:blip r:embed="rId3">
            <a:alphaModFix/>
          </a:blip>
          <a:srcRect/>
          <a:stretch/>
        </p:blipFill>
        <p:spPr>
          <a:xfrm>
            <a:off x="90152" y="0"/>
            <a:ext cx="12011696" cy="6858000"/>
          </a:xfrm>
          <a:prstGeom prst="rect">
            <a:avLst/>
          </a:prstGeom>
          <a:noFill/>
          <a:ln>
            <a:noFill/>
          </a:ln>
        </p:spPr>
      </p:pic>
      <p:sp>
        <p:nvSpPr>
          <p:cNvPr id="781" name="Google Shape;781;p90"/>
          <p:cNvSpPr/>
          <p:nvPr/>
        </p:nvSpPr>
        <p:spPr>
          <a:xfrm>
            <a:off x="7153671" y="1"/>
            <a:ext cx="5038000" cy="5280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2100"/>
            </a:pPr>
            <a:r>
              <a:rPr lang="en" sz="2800" b="1">
                <a:solidFill>
                  <a:srgbClr val="FFFFFF"/>
                </a:solidFill>
                <a:latin typeface="Calibri"/>
                <a:ea typeface="Calibri"/>
                <a:cs typeface="Calibri"/>
                <a:sym typeface="Calibri"/>
              </a:rPr>
              <a:t>Google Trends – global</a:t>
            </a:r>
            <a:endParaRPr sz="1467"/>
          </a:p>
        </p:txBody>
      </p:sp>
    </p:spTree>
    <p:extLst>
      <p:ext uri="{BB962C8B-B14F-4D97-AF65-F5344CB8AC3E}">
        <p14:creationId xmlns:p14="http://schemas.microsoft.com/office/powerpoint/2010/main" val="422329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pPr>
              <a:buSzPts val="1100"/>
            </a:pPr>
            <a:r>
              <a:rPr lang="en" b="1"/>
              <a:t>Definition Markt in der Mikroökonomik</a:t>
            </a:r>
            <a:endParaRPr b="1"/>
          </a:p>
          <a:p>
            <a:endParaRPr b="1"/>
          </a:p>
        </p:txBody>
      </p:sp>
      <p:sp>
        <p:nvSpPr>
          <p:cNvPr id="544" name="Google Shape;544;p64"/>
          <p:cNvSpPr txBox="1">
            <a:spLocks noGrp="1"/>
          </p:cNvSpPr>
          <p:nvPr>
            <p:ph type="body" idx="1"/>
          </p:nvPr>
        </p:nvSpPr>
        <p:spPr>
          <a:xfrm>
            <a:off x="415600" y="1536633"/>
            <a:ext cx="11360800" cy="4555200"/>
          </a:xfrm>
          <a:prstGeom prst="rect">
            <a:avLst/>
          </a:prstGeom>
        </p:spPr>
        <p:txBody>
          <a:bodyPr spcFirstLastPara="1" wrap="square" lIns="91433" tIns="91433" rIns="91433" bIns="91433" anchor="ctr" anchorCtr="0">
            <a:noAutofit/>
          </a:bodyPr>
          <a:lstStyle/>
          <a:p>
            <a:pPr marL="0" indent="0">
              <a:buNone/>
            </a:pPr>
            <a:endParaRPr sz="2400" dirty="0"/>
          </a:p>
          <a:p>
            <a:pPr marL="0" indent="0">
              <a:buNone/>
            </a:pPr>
            <a:r>
              <a:rPr lang="en" sz="2400" dirty="0"/>
              <a:t>Zusammentreffen von </a:t>
            </a:r>
            <a:r>
              <a:rPr lang="en" sz="2400" b="1" dirty="0"/>
              <a:t>Angebot und Nachfrage</a:t>
            </a:r>
            <a:r>
              <a:rPr lang="en" sz="2400" dirty="0"/>
              <a:t>, wodurch sich ein Preis bildet.</a:t>
            </a: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p:txBody>
      </p:sp>
    </p:spTree>
    <p:extLst>
      <p:ext uri="{BB962C8B-B14F-4D97-AF65-F5344CB8AC3E}">
        <p14:creationId xmlns:p14="http://schemas.microsoft.com/office/powerpoint/2010/main" val="2949727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1"/>
          <p:cNvSpPr txBox="1">
            <a:spLocks noGrp="1"/>
          </p:cNvSpPr>
          <p:nvPr>
            <p:ph type="title"/>
          </p:nvPr>
        </p:nvSpPr>
        <p:spPr>
          <a:xfrm>
            <a:off x="415600" y="593367"/>
            <a:ext cx="11360800" cy="763600"/>
          </a:xfrm>
          <a:prstGeom prst="rect">
            <a:avLst/>
          </a:prstGeom>
          <a:noFill/>
          <a:ln>
            <a:noFill/>
          </a:ln>
        </p:spPr>
        <p:txBody>
          <a:bodyPr spcFirstLastPara="1" wrap="square" lIns="91433" tIns="45700" rIns="91433" bIns="45700" anchor="ctr" anchorCtr="0">
            <a:noAutofit/>
          </a:bodyPr>
          <a:lstStyle/>
          <a:p>
            <a:pPr>
              <a:lnSpc>
                <a:spcPct val="90000"/>
              </a:lnSpc>
            </a:pPr>
            <a:r>
              <a:rPr lang="en" b="1"/>
              <a:t>Google Tools und komplementäre Tools um sich inspirieren zu lassen</a:t>
            </a:r>
            <a:endParaRPr b="1"/>
          </a:p>
        </p:txBody>
      </p:sp>
      <p:grpSp>
        <p:nvGrpSpPr>
          <p:cNvPr id="787" name="Google Shape;787;p91"/>
          <p:cNvGrpSpPr/>
          <p:nvPr/>
        </p:nvGrpSpPr>
        <p:grpSpPr>
          <a:xfrm>
            <a:off x="838262" y="2511436"/>
            <a:ext cx="10516213" cy="597715"/>
            <a:chOff x="838200" y="2507479"/>
            <a:chExt cx="8556259" cy="833400"/>
          </a:xfrm>
        </p:grpSpPr>
        <p:sp>
          <p:nvSpPr>
            <p:cNvPr id="788" name="Google Shape;788;p91"/>
            <p:cNvSpPr/>
            <p:nvPr/>
          </p:nvSpPr>
          <p:spPr>
            <a:xfrm>
              <a:off x="3689519" y="2507479"/>
              <a:ext cx="2814300" cy="8334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1800"/>
              </a:pPr>
              <a:r>
                <a:rPr lang="en" sz="2400" b="1">
                  <a:solidFill>
                    <a:srgbClr val="FFFFFF"/>
                  </a:solidFill>
                  <a:latin typeface="Calibri"/>
                  <a:ea typeface="Calibri"/>
                  <a:cs typeface="Calibri"/>
                  <a:sym typeface="Calibri"/>
                </a:rPr>
                <a:t>Ubersuggest.io</a:t>
              </a:r>
              <a:endParaRPr sz="2400" b="1">
                <a:solidFill>
                  <a:srgbClr val="FFFFFF"/>
                </a:solidFill>
                <a:latin typeface="Calibri"/>
                <a:ea typeface="Calibri"/>
                <a:cs typeface="Calibri"/>
                <a:sym typeface="Calibri"/>
              </a:endParaRPr>
            </a:p>
          </p:txBody>
        </p:sp>
        <p:sp>
          <p:nvSpPr>
            <p:cNvPr id="789" name="Google Shape;789;p91"/>
            <p:cNvSpPr/>
            <p:nvPr/>
          </p:nvSpPr>
          <p:spPr>
            <a:xfrm>
              <a:off x="838200" y="2507479"/>
              <a:ext cx="2775000" cy="8334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1800"/>
              </a:pPr>
              <a:r>
                <a:rPr lang="en" sz="2400" b="1">
                  <a:solidFill>
                    <a:srgbClr val="FFFFFF"/>
                  </a:solidFill>
                  <a:latin typeface="Calibri"/>
                  <a:ea typeface="Calibri"/>
                  <a:cs typeface="Calibri"/>
                  <a:sym typeface="Calibri"/>
                </a:rPr>
                <a:t>Think with Google</a:t>
              </a:r>
              <a:endParaRPr sz="1467"/>
            </a:p>
          </p:txBody>
        </p:sp>
        <p:sp>
          <p:nvSpPr>
            <p:cNvPr id="790" name="Google Shape;790;p91"/>
            <p:cNvSpPr/>
            <p:nvPr/>
          </p:nvSpPr>
          <p:spPr>
            <a:xfrm>
              <a:off x="6580159" y="2507479"/>
              <a:ext cx="2814300" cy="833400"/>
            </a:xfrm>
            <a:prstGeom prst="rect">
              <a:avLst/>
            </a:prstGeom>
            <a:solidFill>
              <a:srgbClr val="67BD0F"/>
            </a:solidFill>
            <a:ln>
              <a:noFill/>
            </a:ln>
          </p:spPr>
          <p:txBody>
            <a:bodyPr spcFirstLastPara="1" wrap="square" lIns="91433" tIns="45700" rIns="91433" bIns="45700" anchor="ctr" anchorCtr="0">
              <a:noAutofit/>
            </a:bodyPr>
            <a:lstStyle/>
            <a:p>
              <a:pPr algn="ctr">
                <a:buClr>
                  <a:srgbClr val="FFFFFF"/>
                </a:buClr>
                <a:buSzPts val="1800"/>
              </a:pPr>
              <a:r>
                <a:rPr lang="en" sz="2400" b="1">
                  <a:solidFill>
                    <a:srgbClr val="FFFFFF"/>
                  </a:solidFill>
                  <a:latin typeface="Calibri"/>
                  <a:ea typeface="Calibri"/>
                  <a:cs typeface="Calibri"/>
                  <a:sym typeface="Calibri"/>
                </a:rPr>
                <a:t>Answer the Public</a:t>
              </a:r>
              <a:endParaRPr sz="1467"/>
            </a:p>
          </p:txBody>
        </p:sp>
      </p:grpSp>
      <p:pic>
        <p:nvPicPr>
          <p:cNvPr id="791" name="Google Shape;791;p91"/>
          <p:cNvPicPr preferRelativeResize="0"/>
          <p:nvPr/>
        </p:nvPicPr>
        <p:blipFill rotWithShape="1">
          <a:blip r:embed="rId3">
            <a:alphaModFix/>
          </a:blip>
          <a:srcRect r="18804"/>
          <a:stretch/>
        </p:blipFill>
        <p:spPr>
          <a:xfrm>
            <a:off x="838201" y="3478127"/>
            <a:ext cx="3410449" cy="2191895"/>
          </a:xfrm>
          <a:prstGeom prst="rect">
            <a:avLst/>
          </a:prstGeom>
          <a:noFill/>
          <a:ln>
            <a:noFill/>
          </a:ln>
        </p:spPr>
      </p:pic>
      <p:pic>
        <p:nvPicPr>
          <p:cNvPr id="792" name="Google Shape;792;p91"/>
          <p:cNvPicPr preferRelativeResize="0"/>
          <p:nvPr/>
        </p:nvPicPr>
        <p:blipFill rotWithShape="1">
          <a:blip r:embed="rId4">
            <a:alphaModFix/>
          </a:blip>
          <a:srcRect/>
          <a:stretch/>
        </p:blipFill>
        <p:spPr>
          <a:xfrm>
            <a:off x="4342452" y="3478127"/>
            <a:ext cx="3458768" cy="2191895"/>
          </a:xfrm>
          <a:prstGeom prst="rect">
            <a:avLst/>
          </a:prstGeom>
          <a:noFill/>
          <a:ln>
            <a:noFill/>
          </a:ln>
        </p:spPr>
      </p:pic>
      <p:pic>
        <p:nvPicPr>
          <p:cNvPr id="793" name="Google Shape;793;p91"/>
          <p:cNvPicPr preferRelativeResize="0"/>
          <p:nvPr/>
        </p:nvPicPr>
        <p:blipFill rotWithShape="1">
          <a:blip r:embed="rId5">
            <a:alphaModFix/>
          </a:blip>
          <a:srcRect l="5947" r="5947"/>
          <a:stretch/>
        </p:blipFill>
        <p:spPr>
          <a:xfrm>
            <a:off x="7895030" y="3478127"/>
            <a:ext cx="3458769" cy="2191895"/>
          </a:xfrm>
          <a:prstGeom prst="rect">
            <a:avLst/>
          </a:prstGeom>
          <a:noFill/>
          <a:ln>
            <a:noFill/>
          </a:ln>
        </p:spPr>
      </p:pic>
    </p:spTree>
    <p:extLst>
      <p:ext uri="{BB962C8B-B14F-4D97-AF65-F5344CB8AC3E}">
        <p14:creationId xmlns:p14="http://schemas.microsoft.com/office/powerpoint/2010/main" val="3731547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1"/>
          <p:cNvSpPr txBox="1">
            <a:spLocks noGrp="1"/>
          </p:cNvSpPr>
          <p:nvPr>
            <p:ph type="title"/>
          </p:nvPr>
        </p:nvSpPr>
        <p:spPr>
          <a:xfrm>
            <a:off x="415600" y="593367"/>
            <a:ext cx="11360800" cy="763600"/>
          </a:xfrm>
          <a:prstGeom prst="rect">
            <a:avLst/>
          </a:prstGeom>
          <a:noFill/>
          <a:ln>
            <a:noFill/>
          </a:ln>
        </p:spPr>
        <p:txBody>
          <a:bodyPr spcFirstLastPara="1" wrap="square" lIns="91433" tIns="45700" rIns="91433" bIns="45700" anchor="ctr" anchorCtr="0">
            <a:noAutofit/>
          </a:bodyPr>
          <a:lstStyle/>
          <a:p>
            <a:pPr>
              <a:lnSpc>
                <a:spcPct val="90000"/>
              </a:lnSpc>
            </a:pPr>
            <a:r>
              <a:rPr lang="en" b="1" dirty="0" smtClean="0"/>
              <a:t>Nicht nur Suchanfragen-Tools sind hilfreich um Markttendenzen festzustellen, sondern auch Statistiken zu Trends </a:t>
            </a:r>
            <a:endParaRPr b="1" dirty="0"/>
          </a:p>
        </p:txBody>
      </p:sp>
      <p:pic>
        <p:nvPicPr>
          <p:cNvPr id="1026" name="Picture 2" descr="https://images.unsplash.com/photo-1516383274235-5f42d6c6426d?ixlib=rb-1.2.1&amp;ixid=eyJhcHBfaWQiOjEyMDd9&amp;auto=format&amp;fit=crop&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1655230"/>
            <a:ext cx="6062133" cy="4025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5000" y="2167467"/>
            <a:ext cx="4927600" cy="3827523"/>
          </a:xfrm>
          <a:prstGeom prst="rect">
            <a:avLst/>
          </a:prstGeom>
          <a:noFill/>
        </p:spPr>
        <p:txBody>
          <a:bodyPr wrap="square" rtlCol="0">
            <a:spAutoFit/>
          </a:bodyPr>
          <a:lstStyle/>
          <a:p>
            <a:pPr marL="380990" indent="-380990">
              <a:buFont typeface="Arial" panose="020B0604020202020204" pitchFamily="34" charset="0"/>
              <a:buChar char="•"/>
            </a:pPr>
            <a:r>
              <a:rPr lang="de-DE" sz="1867" dirty="0"/>
              <a:t>Entwicklungen und Trends, die sich positiv/negativ auf eure Geschäftsidee bzw. euren Markt auswirken</a:t>
            </a:r>
          </a:p>
          <a:p>
            <a:pPr marL="380990" indent="-380990">
              <a:buFont typeface="Arial" panose="020B0604020202020204" pitchFamily="34" charset="0"/>
              <a:buChar char="•"/>
            </a:pPr>
            <a:endParaRPr lang="de-DE" sz="1867" dirty="0"/>
          </a:p>
          <a:p>
            <a:pPr marL="380990" indent="-380990">
              <a:buFont typeface="Arial" panose="020B0604020202020204" pitchFamily="34" charset="0"/>
              <a:buChar char="•"/>
            </a:pPr>
            <a:r>
              <a:rPr lang="de-DE" sz="1867" dirty="0"/>
              <a:t>Statistiken gibt es beispielsweise auf </a:t>
            </a:r>
            <a:r>
              <a:rPr lang="de-DE" sz="1867" dirty="0" err="1"/>
              <a:t>Statista</a:t>
            </a:r>
            <a:r>
              <a:rPr lang="de-DE" sz="1867" dirty="0"/>
              <a:t> </a:t>
            </a:r>
          </a:p>
          <a:p>
            <a:pPr marL="380990" indent="-380990">
              <a:buFont typeface="Arial" panose="020B0604020202020204" pitchFamily="34" charset="0"/>
              <a:buChar char="•"/>
            </a:pPr>
            <a:endParaRPr lang="de-DE" sz="1867" dirty="0"/>
          </a:p>
          <a:p>
            <a:pPr marL="380990" indent="-380990">
              <a:buFont typeface="Arial" panose="020B0604020202020204" pitchFamily="34" charset="0"/>
              <a:buChar char="•"/>
            </a:pPr>
            <a:r>
              <a:rPr lang="de-DE" sz="1867" b="1" dirty="0"/>
              <a:t>Entwicklung von veganen Produkte </a:t>
            </a:r>
          </a:p>
          <a:p>
            <a:r>
              <a:rPr lang="de-DE" sz="1867" dirty="0">
                <a:sym typeface="Wingdings" panose="05000000000000000000" pitchFamily="2" charset="2"/>
              </a:rPr>
              <a:t> </a:t>
            </a:r>
          </a:p>
          <a:p>
            <a:r>
              <a:rPr lang="de-DE" sz="1867" b="1" dirty="0">
                <a:sym typeface="Wingdings" panose="05000000000000000000" pitchFamily="2" charset="2"/>
              </a:rPr>
              <a:t>Statistik: </a:t>
            </a:r>
            <a:r>
              <a:rPr lang="de-DE" sz="1867" dirty="0">
                <a:sym typeface="Wingdings" panose="05000000000000000000" pitchFamily="2" charset="2"/>
              </a:rPr>
              <a:t>Steigende Anzahl von Veganern in Deutschland  potentieller Markt wird größer</a:t>
            </a:r>
            <a:endParaRPr lang="de-DE" sz="1867" dirty="0"/>
          </a:p>
          <a:p>
            <a:pPr marL="380990" indent="-380990">
              <a:buFont typeface="Arial" panose="020B0604020202020204" pitchFamily="34" charset="0"/>
              <a:buChar char="•"/>
            </a:pPr>
            <a:endParaRPr lang="de-DE" sz="1867" dirty="0"/>
          </a:p>
        </p:txBody>
      </p:sp>
    </p:spTree>
    <p:extLst>
      <p:ext uri="{BB962C8B-B14F-4D97-AF65-F5344CB8AC3E}">
        <p14:creationId xmlns:p14="http://schemas.microsoft.com/office/powerpoint/2010/main" val="725343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b="1"/>
              <a:t>Marktattraktivität</a:t>
            </a:r>
            <a:endParaRPr b="1"/>
          </a:p>
        </p:txBody>
      </p:sp>
      <p:sp>
        <p:nvSpPr>
          <p:cNvPr id="354" name="Google Shape;354;p5"/>
          <p:cNvSpPr/>
          <p:nvPr/>
        </p:nvSpPr>
        <p:spPr>
          <a:xfrm>
            <a:off x="415600" y="1430633"/>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Großes Marktpotenzial</a:t>
            </a:r>
            <a:endParaRPr sz="1867" b="1" i="0" u="none" strike="noStrike" cap="none">
              <a:solidFill>
                <a:srgbClr val="FFFFFF"/>
              </a:solidFill>
              <a:latin typeface="Arial"/>
              <a:ea typeface="Arial"/>
              <a:cs typeface="Arial"/>
              <a:sym typeface="Arial"/>
            </a:endParaRPr>
          </a:p>
        </p:txBody>
      </p:sp>
      <p:sp>
        <p:nvSpPr>
          <p:cNvPr id="355" name="Google Shape;355;p5"/>
          <p:cNvSpPr/>
          <p:nvPr/>
        </p:nvSpPr>
        <p:spPr>
          <a:xfrm>
            <a:off x="415600" y="2645865"/>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Hohes Markt- wachstum</a:t>
            </a:r>
            <a:endParaRPr sz="1867" b="1" i="0" u="none" strike="noStrike" cap="none">
              <a:solidFill>
                <a:srgbClr val="FFFFFF"/>
              </a:solidFill>
              <a:latin typeface="Arial"/>
              <a:ea typeface="Arial"/>
              <a:cs typeface="Arial"/>
              <a:sym typeface="Arial"/>
            </a:endParaRPr>
          </a:p>
        </p:txBody>
      </p:sp>
      <p:sp>
        <p:nvSpPr>
          <p:cNvPr id="356" name="Google Shape;356;p5"/>
          <p:cNvSpPr/>
          <p:nvPr/>
        </p:nvSpPr>
        <p:spPr>
          <a:xfrm>
            <a:off x="415600" y="3861099"/>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Regularien</a:t>
            </a:r>
            <a:endParaRPr sz="1867" b="1" i="0" u="none" strike="noStrike" cap="none">
              <a:solidFill>
                <a:srgbClr val="FFFFFF"/>
              </a:solidFill>
              <a:latin typeface="Arial"/>
              <a:ea typeface="Arial"/>
              <a:cs typeface="Arial"/>
              <a:sym typeface="Arial"/>
            </a:endParaRPr>
          </a:p>
        </p:txBody>
      </p:sp>
      <p:sp>
        <p:nvSpPr>
          <p:cNvPr id="357" name="Google Shape;357;p5"/>
          <p:cNvSpPr/>
          <p:nvPr/>
        </p:nvSpPr>
        <p:spPr>
          <a:xfrm>
            <a:off x="3419466" y="1430668"/>
            <a:ext cx="8732277"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Das Marktpotenzial kann bestimmt werden über die </a:t>
            </a:r>
            <a:r>
              <a:rPr lang="de-DE" sz="1600" b="1" i="0" u="none" strike="noStrike" cap="none" dirty="0">
                <a:solidFill>
                  <a:srgbClr val="434343"/>
                </a:solidFill>
                <a:latin typeface="Arial"/>
                <a:ea typeface="Arial"/>
                <a:cs typeface="Arial"/>
                <a:sym typeface="Arial"/>
              </a:rPr>
              <a:t>Anzahl der potentiellen Käufer</a:t>
            </a:r>
            <a:r>
              <a:rPr lang="de-DE" sz="1600" b="0" i="0" u="none" strike="noStrike" cap="none" dirty="0">
                <a:solidFill>
                  <a:srgbClr val="434343"/>
                </a:solidFill>
                <a:latin typeface="Arial"/>
                <a:ea typeface="Arial"/>
                <a:cs typeface="Arial"/>
                <a:sym typeface="Arial"/>
              </a:rPr>
              <a:t> und somit über die Anzahl des potenziellen Absatzes (Stück), oder des potenziellen Umsatzes (€</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(TAM-SAM-SOM-Modell)</a:t>
            </a:r>
            <a:endParaRPr sz="1600" b="1" i="0" u="none" strike="noStrike" cap="none" dirty="0">
              <a:solidFill>
                <a:srgbClr val="434343"/>
              </a:solidFill>
              <a:sym typeface="Arial"/>
            </a:endParaRPr>
          </a:p>
        </p:txBody>
      </p:sp>
      <p:sp>
        <p:nvSpPr>
          <p:cNvPr id="358" name="Google Shape;358;p5"/>
          <p:cNvSpPr/>
          <p:nvPr/>
        </p:nvSpPr>
        <p:spPr>
          <a:xfrm>
            <a:off x="3419467" y="2645893"/>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Wenn das Marktvolumen stark steigt und immer </a:t>
            </a:r>
            <a:r>
              <a:rPr lang="de-DE" sz="1600" b="1" i="0" u="none" strike="noStrike" cap="none" dirty="0">
                <a:solidFill>
                  <a:srgbClr val="434343"/>
                </a:solidFill>
                <a:latin typeface="Arial"/>
                <a:ea typeface="Arial"/>
                <a:cs typeface="Arial"/>
                <a:sym typeface="Arial"/>
              </a:rPr>
              <a:t>mehr Käufer in den Markt eintreten</a:t>
            </a:r>
            <a:r>
              <a:rPr lang="de-DE" sz="1600" b="0" i="0" u="none" strike="noStrike" cap="none" dirty="0">
                <a:solidFill>
                  <a:srgbClr val="434343"/>
                </a:solidFill>
                <a:latin typeface="Arial"/>
                <a:ea typeface="Arial"/>
                <a:cs typeface="Arial"/>
                <a:sym typeface="Arial"/>
              </a:rPr>
              <a:t> ist dies ein positives Signal für die Attraktivität eines Marktes</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(Statistiken, Suchanfragen auf Google etc.)</a:t>
            </a:r>
            <a:endParaRPr sz="1600" b="1" i="0" u="none" strike="noStrike" cap="none" dirty="0">
              <a:solidFill>
                <a:srgbClr val="434343"/>
              </a:solidFill>
              <a:sym typeface="Arial"/>
            </a:endParaRPr>
          </a:p>
        </p:txBody>
      </p:sp>
      <p:sp>
        <p:nvSpPr>
          <p:cNvPr id="359" name="Google Shape;359;p5"/>
          <p:cNvSpPr/>
          <p:nvPr/>
        </p:nvSpPr>
        <p:spPr>
          <a:xfrm>
            <a:off x="3419467" y="3861117"/>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1" i="0" u="none" strike="noStrike" cap="none" dirty="0">
                <a:solidFill>
                  <a:srgbClr val="434343"/>
                </a:solidFill>
                <a:latin typeface="Arial"/>
                <a:ea typeface="Arial"/>
                <a:cs typeface="Arial"/>
                <a:sym typeface="Arial"/>
              </a:rPr>
              <a:t>Regularien erschweren</a:t>
            </a:r>
            <a:r>
              <a:rPr lang="de-DE" sz="1600" b="0" i="0" u="none" strike="noStrike" cap="none" dirty="0">
                <a:solidFill>
                  <a:srgbClr val="434343"/>
                </a:solidFill>
                <a:latin typeface="Arial"/>
                <a:ea typeface="Arial"/>
                <a:cs typeface="Arial"/>
                <a:sym typeface="Arial"/>
              </a:rPr>
              <a:t> den Markteintritt und die Marktbearbeitung. Weshalb hohe Regularien die Marktattraktivität einschränken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(Zertifizierungen, Richtlinien z.B. Produktion oder Datenschutz etc.)</a:t>
            </a:r>
            <a:endParaRPr sz="1600" b="0" i="0" u="none" strike="noStrike" cap="none" dirty="0">
              <a:solidFill>
                <a:srgbClr val="434343"/>
              </a:solidFill>
              <a:latin typeface="Arial"/>
              <a:ea typeface="Arial"/>
              <a:cs typeface="Arial"/>
              <a:sym typeface="Arial"/>
            </a:endParaRPr>
          </a:p>
        </p:txBody>
      </p:sp>
      <p:sp>
        <p:nvSpPr>
          <p:cNvPr id="360" name="Google Shape;360;p5"/>
          <p:cNvSpPr/>
          <p:nvPr/>
        </p:nvSpPr>
        <p:spPr>
          <a:xfrm>
            <a:off x="415600" y="5076361"/>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Wettbewerbliche Markteintrittsbarrieren</a:t>
            </a:r>
            <a:endParaRPr sz="1867" b="1" i="0" u="none" strike="noStrike" cap="none">
              <a:solidFill>
                <a:srgbClr val="FFFFFF"/>
              </a:solidFill>
              <a:latin typeface="Arial"/>
              <a:ea typeface="Arial"/>
              <a:cs typeface="Arial"/>
              <a:sym typeface="Arial"/>
            </a:endParaRPr>
          </a:p>
        </p:txBody>
      </p:sp>
      <p:sp>
        <p:nvSpPr>
          <p:cNvPr id="361" name="Google Shape;361;p5"/>
          <p:cNvSpPr/>
          <p:nvPr/>
        </p:nvSpPr>
        <p:spPr>
          <a:xfrm>
            <a:off x="3419467" y="5076369"/>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Wie intensiv ist der Wettbewerb in dem Markt? Gibt es bereits Konkurrenten im Markt. Etablierte Konkurrenten und </a:t>
            </a:r>
            <a:r>
              <a:rPr lang="de-DE" sz="1600" b="1" i="0" u="none" strike="noStrike" cap="none" dirty="0">
                <a:solidFill>
                  <a:srgbClr val="434343"/>
                </a:solidFill>
                <a:latin typeface="Arial"/>
                <a:ea typeface="Arial"/>
                <a:cs typeface="Arial"/>
                <a:sym typeface="Arial"/>
              </a:rPr>
              <a:t>hohe Wechselkosten</a:t>
            </a:r>
            <a:r>
              <a:rPr lang="de-DE" sz="1600" b="0" i="0" u="none" strike="noStrike" cap="none" dirty="0">
                <a:solidFill>
                  <a:srgbClr val="434343"/>
                </a:solidFill>
                <a:latin typeface="Arial"/>
                <a:ea typeface="Arial"/>
                <a:cs typeface="Arial"/>
                <a:sym typeface="Arial"/>
              </a:rPr>
              <a:t> </a:t>
            </a:r>
            <a:r>
              <a:rPr lang="de-DE" sz="1600" b="1" i="0" u="none" strike="noStrike" cap="none" dirty="0">
                <a:solidFill>
                  <a:srgbClr val="434343"/>
                </a:solidFill>
                <a:latin typeface="Arial"/>
                <a:ea typeface="Arial"/>
                <a:cs typeface="Arial"/>
                <a:sym typeface="Arial"/>
              </a:rPr>
              <a:t>schränken die Attraktivität</a:t>
            </a:r>
            <a:r>
              <a:rPr lang="de-DE" sz="1600" b="0" i="0" u="none" strike="noStrike" cap="none" dirty="0">
                <a:solidFill>
                  <a:srgbClr val="434343"/>
                </a:solidFill>
                <a:latin typeface="Arial"/>
                <a:ea typeface="Arial"/>
                <a:cs typeface="Arial"/>
                <a:sym typeface="Arial"/>
              </a:rPr>
              <a:t> ein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(Welche Alternativen gibt es? Welche Wettbewerber? </a:t>
            </a:r>
            <a:r>
              <a:rPr lang="de-DE" sz="1600" dirty="0" smtClean="0">
                <a:solidFill>
                  <a:srgbClr val="434343"/>
                </a:solidFill>
                <a:sym typeface="Wingdings" panose="05000000000000000000" pitchFamily="2" charset="2"/>
              </a:rPr>
              <a:t></a:t>
            </a:r>
            <a:r>
              <a:rPr lang="de-DE" sz="1600" dirty="0" smtClean="0">
                <a:solidFill>
                  <a:srgbClr val="434343"/>
                </a:solidFill>
              </a:rPr>
              <a:t> Porter 5 Forces)</a:t>
            </a:r>
            <a:endParaRPr sz="1600" b="0" i="0" u="none" strike="noStrike" cap="none" dirty="0">
              <a:solidFill>
                <a:srgbClr val="434343"/>
              </a:solidFill>
              <a:latin typeface="Arial"/>
              <a:ea typeface="Arial"/>
              <a:cs typeface="Arial"/>
              <a:sym typeface="Arial"/>
            </a:endParaRPr>
          </a:p>
        </p:txBody>
      </p:sp>
      <p:sp>
        <p:nvSpPr>
          <p:cNvPr id="11" name="Google Shape;597;p69"/>
          <p:cNvSpPr/>
          <p:nvPr/>
        </p:nvSpPr>
        <p:spPr>
          <a:xfrm>
            <a:off x="415599" y="4977803"/>
            <a:ext cx="11736144" cy="1134562"/>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69"/>
          <p:cNvSpPr/>
          <p:nvPr/>
        </p:nvSpPr>
        <p:spPr>
          <a:xfrm>
            <a:off x="415599" y="1245793"/>
            <a:ext cx="11736144" cy="2567302"/>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37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3"/>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a:t>Märkte und Branchen haben heterogene Regularien</a:t>
            </a:r>
            <a:endParaRPr b="1"/>
          </a:p>
        </p:txBody>
      </p:sp>
      <p:pic>
        <p:nvPicPr>
          <p:cNvPr id="814" name="Google Shape;814;p93"/>
          <p:cNvPicPr preferRelativeResize="0"/>
          <p:nvPr/>
        </p:nvPicPr>
        <p:blipFill rotWithShape="1">
          <a:blip r:embed="rId3">
            <a:alphaModFix/>
          </a:blip>
          <a:srcRect l="71236"/>
          <a:stretch/>
        </p:blipFill>
        <p:spPr>
          <a:xfrm>
            <a:off x="0" y="1496567"/>
            <a:ext cx="3122333" cy="4664367"/>
          </a:xfrm>
          <a:prstGeom prst="rect">
            <a:avLst/>
          </a:prstGeom>
          <a:noFill/>
          <a:ln>
            <a:noFill/>
          </a:ln>
        </p:spPr>
      </p:pic>
      <p:pic>
        <p:nvPicPr>
          <p:cNvPr id="815" name="Google Shape;815;p93"/>
          <p:cNvPicPr preferRelativeResize="0"/>
          <p:nvPr/>
        </p:nvPicPr>
        <p:blipFill rotWithShape="1">
          <a:blip r:embed="rId4">
            <a:alphaModFix/>
          </a:blip>
          <a:srcRect l="17054" r="41709"/>
          <a:stretch/>
        </p:blipFill>
        <p:spPr>
          <a:xfrm>
            <a:off x="3122334" y="1496568"/>
            <a:ext cx="3293767" cy="4493233"/>
          </a:xfrm>
          <a:prstGeom prst="rect">
            <a:avLst/>
          </a:prstGeom>
          <a:noFill/>
          <a:ln>
            <a:noFill/>
          </a:ln>
        </p:spPr>
      </p:pic>
      <p:pic>
        <p:nvPicPr>
          <p:cNvPr id="816" name="Google Shape;816;p93"/>
          <p:cNvPicPr preferRelativeResize="0"/>
          <p:nvPr/>
        </p:nvPicPr>
        <p:blipFill rotWithShape="1">
          <a:blip r:embed="rId5">
            <a:alphaModFix/>
          </a:blip>
          <a:srcRect r="52992"/>
          <a:stretch/>
        </p:blipFill>
        <p:spPr>
          <a:xfrm>
            <a:off x="6416101" y="1496568"/>
            <a:ext cx="2819767" cy="4493233"/>
          </a:xfrm>
          <a:prstGeom prst="rect">
            <a:avLst/>
          </a:prstGeom>
          <a:noFill/>
          <a:ln>
            <a:noFill/>
          </a:ln>
        </p:spPr>
      </p:pic>
      <p:pic>
        <p:nvPicPr>
          <p:cNvPr id="817" name="Google Shape;817;p93"/>
          <p:cNvPicPr preferRelativeResize="0"/>
          <p:nvPr/>
        </p:nvPicPr>
        <p:blipFill rotWithShape="1">
          <a:blip r:embed="rId6">
            <a:alphaModFix/>
          </a:blip>
          <a:srcRect l="13434" r="49422"/>
          <a:stretch/>
        </p:blipFill>
        <p:spPr>
          <a:xfrm>
            <a:off x="9235867" y="1496568"/>
            <a:ext cx="2956133" cy="4493233"/>
          </a:xfrm>
          <a:prstGeom prst="rect">
            <a:avLst/>
          </a:prstGeom>
          <a:noFill/>
          <a:ln>
            <a:noFill/>
          </a:ln>
        </p:spPr>
      </p:pic>
    </p:spTree>
    <p:extLst>
      <p:ext uri="{BB962C8B-B14F-4D97-AF65-F5344CB8AC3E}">
        <p14:creationId xmlns:p14="http://schemas.microsoft.com/office/powerpoint/2010/main" val="3792107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15600" y="553191"/>
            <a:ext cx="7026765" cy="5668652"/>
          </a:xfrm>
          <a:prstGeom prst="rect">
            <a:avLst/>
          </a:prstGeom>
        </p:spPr>
      </p:pic>
      <p:sp>
        <p:nvSpPr>
          <p:cNvPr id="5" name="Rechteck 4"/>
          <p:cNvSpPr/>
          <p:nvPr/>
        </p:nvSpPr>
        <p:spPr>
          <a:xfrm>
            <a:off x="415601" y="6174155"/>
            <a:ext cx="10222524" cy="256545"/>
          </a:xfrm>
          <a:prstGeom prst="rect">
            <a:avLst/>
          </a:prstGeom>
        </p:spPr>
        <p:txBody>
          <a:bodyPr wrap="square">
            <a:spAutoFit/>
          </a:bodyPr>
          <a:lstStyle/>
          <a:p>
            <a:r>
              <a:rPr lang="de-DE" sz="1067" dirty="0">
                <a:hlinkClick r:id="rId3"/>
              </a:rPr>
              <a:t>https://www.ihk-muenchen.de/de/Service/Produktsicherheit/Lebensmittelsicherheit/Vorschriften/Hinweise-zum-Inverkehrbringen-von-Lebensmitteln.html</a:t>
            </a:r>
            <a:endParaRPr lang="de-DE" sz="1067" dirty="0"/>
          </a:p>
        </p:txBody>
      </p:sp>
    </p:spTree>
    <p:extLst>
      <p:ext uri="{BB962C8B-B14F-4D97-AF65-F5344CB8AC3E}">
        <p14:creationId xmlns:p14="http://schemas.microsoft.com/office/powerpoint/2010/main" val="814173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Medizintechnik</a:t>
            </a:r>
            <a:endParaRPr lang="de-DE" dirty="0"/>
          </a:p>
        </p:txBody>
      </p:sp>
      <p:pic>
        <p:nvPicPr>
          <p:cNvPr id="4" name="Grafik 3"/>
          <p:cNvPicPr>
            <a:picLocks noChangeAspect="1"/>
          </p:cNvPicPr>
          <p:nvPr/>
        </p:nvPicPr>
        <p:blipFill rotWithShape="1">
          <a:blip r:embed="rId2"/>
          <a:srcRect b="32316"/>
          <a:stretch/>
        </p:blipFill>
        <p:spPr>
          <a:xfrm>
            <a:off x="415600" y="1526605"/>
            <a:ext cx="4498192" cy="3496081"/>
          </a:xfrm>
          <a:prstGeom prst="rect">
            <a:avLst/>
          </a:prstGeom>
        </p:spPr>
      </p:pic>
      <p:pic>
        <p:nvPicPr>
          <p:cNvPr id="5" name="Grafik 4"/>
          <p:cNvPicPr>
            <a:picLocks noChangeAspect="1"/>
          </p:cNvPicPr>
          <p:nvPr/>
        </p:nvPicPr>
        <p:blipFill>
          <a:blip r:embed="rId3"/>
          <a:stretch>
            <a:fillRect/>
          </a:stretch>
        </p:blipFill>
        <p:spPr>
          <a:xfrm>
            <a:off x="5263499" y="2206825"/>
            <a:ext cx="4908519" cy="2883595"/>
          </a:xfrm>
          <a:prstGeom prst="rect">
            <a:avLst/>
          </a:prstGeom>
        </p:spPr>
      </p:pic>
      <p:sp>
        <p:nvSpPr>
          <p:cNvPr id="6" name="Rechteck 5"/>
          <p:cNvSpPr/>
          <p:nvPr/>
        </p:nvSpPr>
        <p:spPr>
          <a:xfrm>
            <a:off x="415599" y="5299755"/>
            <a:ext cx="9666247" cy="379656"/>
          </a:xfrm>
          <a:prstGeom prst="rect">
            <a:avLst/>
          </a:prstGeom>
        </p:spPr>
        <p:txBody>
          <a:bodyPr wrap="square">
            <a:spAutoFit/>
          </a:bodyPr>
          <a:lstStyle/>
          <a:p>
            <a:r>
              <a:rPr lang="de-DE" sz="1867" dirty="0">
                <a:hlinkClick r:id="rId4"/>
              </a:rPr>
              <a:t>https://mav.industrie.de/allgemein/regularien-fordern-medizintechnik-hersteller/</a:t>
            </a:r>
            <a:endParaRPr lang="de-DE" sz="1867" dirty="0"/>
          </a:p>
        </p:txBody>
      </p:sp>
    </p:spTree>
    <p:extLst>
      <p:ext uri="{BB962C8B-B14F-4D97-AF65-F5344CB8AC3E}">
        <p14:creationId xmlns:p14="http://schemas.microsoft.com/office/powerpoint/2010/main" val="2489084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Bildungssystem</a:t>
            </a:r>
            <a:endParaRPr lang="de-DE" dirty="0"/>
          </a:p>
        </p:txBody>
      </p:sp>
      <p:pic>
        <p:nvPicPr>
          <p:cNvPr id="5" name="Grafik 4"/>
          <p:cNvPicPr>
            <a:picLocks noChangeAspect="1"/>
          </p:cNvPicPr>
          <p:nvPr/>
        </p:nvPicPr>
        <p:blipFill>
          <a:blip r:embed="rId2"/>
          <a:stretch>
            <a:fillRect/>
          </a:stretch>
        </p:blipFill>
        <p:spPr>
          <a:xfrm>
            <a:off x="415601" y="1583918"/>
            <a:ext cx="4069295" cy="4456233"/>
          </a:xfrm>
          <a:prstGeom prst="rect">
            <a:avLst/>
          </a:prstGeom>
        </p:spPr>
      </p:pic>
      <p:sp>
        <p:nvSpPr>
          <p:cNvPr id="6" name="Rechteck 5"/>
          <p:cNvSpPr/>
          <p:nvPr/>
        </p:nvSpPr>
        <p:spPr>
          <a:xfrm>
            <a:off x="323036" y="5989768"/>
            <a:ext cx="10733128" cy="307777"/>
          </a:xfrm>
          <a:prstGeom prst="rect">
            <a:avLst/>
          </a:prstGeom>
        </p:spPr>
        <p:txBody>
          <a:bodyPr wrap="square">
            <a:spAutoFit/>
          </a:bodyPr>
          <a:lstStyle/>
          <a:p>
            <a:r>
              <a:rPr lang="de-DE" dirty="0">
                <a:hlinkClick r:id="rId3"/>
              </a:rPr>
              <a:t>https://www.bpb.de/gesellschaft/bildung/zukunft-bildung/174625/bildungsrecht-wie-die-verfassung-unser-schulwesen-mit-gestaltet</a:t>
            </a:r>
            <a:endParaRPr lang="de-DE" dirty="0"/>
          </a:p>
        </p:txBody>
      </p:sp>
    </p:spTree>
    <p:extLst>
      <p:ext uri="{BB962C8B-B14F-4D97-AF65-F5344CB8AC3E}">
        <p14:creationId xmlns:p14="http://schemas.microsoft.com/office/powerpoint/2010/main" val="960279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Appentwicklung</a:t>
            </a:r>
            <a:endParaRPr lang="de-DE" dirty="0"/>
          </a:p>
        </p:txBody>
      </p:sp>
      <p:pic>
        <p:nvPicPr>
          <p:cNvPr id="4" name="Grafik 3"/>
          <p:cNvPicPr>
            <a:picLocks noChangeAspect="1"/>
          </p:cNvPicPr>
          <p:nvPr/>
        </p:nvPicPr>
        <p:blipFill>
          <a:blip r:embed="rId2"/>
          <a:stretch>
            <a:fillRect/>
          </a:stretch>
        </p:blipFill>
        <p:spPr>
          <a:xfrm>
            <a:off x="415601" y="1725657"/>
            <a:ext cx="4174180" cy="4125705"/>
          </a:xfrm>
          <a:prstGeom prst="rect">
            <a:avLst/>
          </a:prstGeom>
        </p:spPr>
      </p:pic>
      <p:sp>
        <p:nvSpPr>
          <p:cNvPr id="3" name="Rechteck 2"/>
          <p:cNvSpPr/>
          <p:nvPr/>
        </p:nvSpPr>
        <p:spPr>
          <a:xfrm>
            <a:off x="296333" y="5973830"/>
            <a:ext cx="6096000" cy="461665"/>
          </a:xfrm>
          <a:prstGeom prst="rect">
            <a:avLst/>
          </a:prstGeom>
        </p:spPr>
        <p:txBody>
          <a:bodyPr>
            <a:spAutoFit/>
          </a:bodyPr>
          <a:lstStyle/>
          <a:p>
            <a:r>
              <a:rPr lang="de-DE" sz="1200" dirty="0"/>
              <a:t>https://www.rnd.de/digital/app-store-von-apple-kritik-an-richtlinien-welche-regeln-gelten-Q354DILWCVALHGOLOOMQJNKXCM.html</a:t>
            </a:r>
          </a:p>
        </p:txBody>
      </p:sp>
    </p:spTree>
    <p:extLst>
      <p:ext uri="{BB962C8B-B14F-4D97-AF65-F5344CB8AC3E}">
        <p14:creationId xmlns:p14="http://schemas.microsoft.com/office/powerpoint/2010/main" val="855741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b="1"/>
              <a:t>Marktattraktivität</a:t>
            </a:r>
            <a:endParaRPr b="1"/>
          </a:p>
        </p:txBody>
      </p:sp>
      <p:sp>
        <p:nvSpPr>
          <p:cNvPr id="354" name="Google Shape;354;p5"/>
          <p:cNvSpPr/>
          <p:nvPr/>
        </p:nvSpPr>
        <p:spPr>
          <a:xfrm>
            <a:off x="415600" y="1430633"/>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Großes Marktpotenzial</a:t>
            </a:r>
            <a:endParaRPr sz="1867" b="1" i="0" u="none" strike="noStrike" cap="none">
              <a:solidFill>
                <a:srgbClr val="FFFFFF"/>
              </a:solidFill>
              <a:latin typeface="Arial"/>
              <a:ea typeface="Arial"/>
              <a:cs typeface="Arial"/>
              <a:sym typeface="Arial"/>
            </a:endParaRPr>
          </a:p>
        </p:txBody>
      </p:sp>
      <p:sp>
        <p:nvSpPr>
          <p:cNvPr id="355" name="Google Shape;355;p5"/>
          <p:cNvSpPr/>
          <p:nvPr/>
        </p:nvSpPr>
        <p:spPr>
          <a:xfrm>
            <a:off x="415600" y="2645865"/>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Hohes Markt- wachstum</a:t>
            </a:r>
            <a:endParaRPr sz="1867" b="1" i="0" u="none" strike="noStrike" cap="none">
              <a:solidFill>
                <a:srgbClr val="FFFFFF"/>
              </a:solidFill>
              <a:latin typeface="Arial"/>
              <a:ea typeface="Arial"/>
              <a:cs typeface="Arial"/>
              <a:sym typeface="Arial"/>
            </a:endParaRPr>
          </a:p>
        </p:txBody>
      </p:sp>
      <p:sp>
        <p:nvSpPr>
          <p:cNvPr id="356" name="Google Shape;356;p5"/>
          <p:cNvSpPr/>
          <p:nvPr/>
        </p:nvSpPr>
        <p:spPr>
          <a:xfrm>
            <a:off x="415600" y="3861099"/>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Regularien</a:t>
            </a:r>
            <a:endParaRPr sz="1867" b="1" i="0" u="none" strike="noStrike" cap="none">
              <a:solidFill>
                <a:srgbClr val="FFFFFF"/>
              </a:solidFill>
              <a:latin typeface="Arial"/>
              <a:ea typeface="Arial"/>
              <a:cs typeface="Arial"/>
              <a:sym typeface="Arial"/>
            </a:endParaRPr>
          </a:p>
        </p:txBody>
      </p:sp>
      <p:sp>
        <p:nvSpPr>
          <p:cNvPr id="357" name="Google Shape;357;p5"/>
          <p:cNvSpPr/>
          <p:nvPr/>
        </p:nvSpPr>
        <p:spPr>
          <a:xfrm>
            <a:off x="3419466" y="1430668"/>
            <a:ext cx="8732277"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Das Marktpotenzial kann bestimmt werden über die </a:t>
            </a:r>
            <a:r>
              <a:rPr lang="de-DE" sz="1600" b="1" i="0" u="none" strike="noStrike" cap="none" dirty="0">
                <a:solidFill>
                  <a:srgbClr val="434343"/>
                </a:solidFill>
                <a:latin typeface="Arial"/>
                <a:ea typeface="Arial"/>
                <a:cs typeface="Arial"/>
                <a:sym typeface="Arial"/>
              </a:rPr>
              <a:t>Anzahl der potentiellen Käufer</a:t>
            </a:r>
            <a:r>
              <a:rPr lang="de-DE" sz="1600" b="0" i="0" u="none" strike="noStrike" cap="none" dirty="0">
                <a:solidFill>
                  <a:srgbClr val="434343"/>
                </a:solidFill>
                <a:latin typeface="Arial"/>
                <a:ea typeface="Arial"/>
                <a:cs typeface="Arial"/>
                <a:sym typeface="Arial"/>
              </a:rPr>
              <a:t> und somit über die Anzahl des potenziellen Absatzes (Stück), oder des potenziellen Umsatzes (€</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(TAM-SAM-SOM-Modell)</a:t>
            </a:r>
            <a:endParaRPr sz="1600" b="1" i="0" u="none" strike="noStrike" cap="none" dirty="0">
              <a:solidFill>
                <a:srgbClr val="434343"/>
              </a:solidFill>
              <a:sym typeface="Arial"/>
            </a:endParaRPr>
          </a:p>
        </p:txBody>
      </p:sp>
      <p:sp>
        <p:nvSpPr>
          <p:cNvPr id="358" name="Google Shape;358;p5"/>
          <p:cNvSpPr/>
          <p:nvPr/>
        </p:nvSpPr>
        <p:spPr>
          <a:xfrm>
            <a:off x="3419467" y="2645893"/>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Wenn das Marktvolumen stark steigt und immer </a:t>
            </a:r>
            <a:r>
              <a:rPr lang="de-DE" sz="1600" b="1" i="0" u="none" strike="noStrike" cap="none" dirty="0">
                <a:solidFill>
                  <a:srgbClr val="434343"/>
                </a:solidFill>
                <a:latin typeface="Arial"/>
                <a:ea typeface="Arial"/>
                <a:cs typeface="Arial"/>
                <a:sym typeface="Arial"/>
              </a:rPr>
              <a:t>mehr Käufer in den Markt eintreten</a:t>
            </a:r>
            <a:r>
              <a:rPr lang="de-DE" sz="1600" b="0" i="0" u="none" strike="noStrike" cap="none" dirty="0">
                <a:solidFill>
                  <a:srgbClr val="434343"/>
                </a:solidFill>
                <a:latin typeface="Arial"/>
                <a:ea typeface="Arial"/>
                <a:cs typeface="Arial"/>
                <a:sym typeface="Arial"/>
              </a:rPr>
              <a:t> ist dies ein positives Signal für die Attraktivität eines Marktes</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(Statistiken, Suchanfragen auf Google etc.)</a:t>
            </a:r>
            <a:endParaRPr sz="1600" b="1" i="0" u="none" strike="noStrike" cap="none" dirty="0">
              <a:solidFill>
                <a:srgbClr val="434343"/>
              </a:solidFill>
              <a:sym typeface="Arial"/>
            </a:endParaRPr>
          </a:p>
        </p:txBody>
      </p:sp>
      <p:sp>
        <p:nvSpPr>
          <p:cNvPr id="359" name="Google Shape;359;p5"/>
          <p:cNvSpPr/>
          <p:nvPr/>
        </p:nvSpPr>
        <p:spPr>
          <a:xfrm>
            <a:off x="3419467" y="3861117"/>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1" i="0" u="none" strike="noStrike" cap="none" dirty="0">
                <a:solidFill>
                  <a:srgbClr val="434343"/>
                </a:solidFill>
                <a:latin typeface="Arial"/>
                <a:ea typeface="Arial"/>
                <a:cs typeface="Arial"/>
                <a:sym typeface="Arial"/>
              </a:rPr>
              <a:t>Regularien erschweren</a:t>
            </a:r>
            <a:r>
              <a:rPr lang="de-DE" sz="1600" b="0" i="0" u="none" strike="noStrike" cap="none" dirty="0">
                <a:solidFill>
                  <a:srgbClr val="434343"/>
                </a:solidFill>
                <a:latin typeface="Arial"/>
                <a:ea typeface="Arial"/>
                <a:cs typeface="Arial"/>
                <a:sym typeface="Arial"/>
              </a:rPr>
              <a:t> den Markteintritt und die Marktbearbeitung. Weshalb hohe Regularien die Marktattraktivität einschränken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(Zertifizierungen, Richtlinien z.B. Produktion oder Datenschutz etc.)</a:t>
            </a:r>
            <a:endParaRPr sz="1600" b="0" i="0" u="none" strike="noStrike" cap="none" dirty="0">
              <a:solidFill>
                <a:srgbClr val="434343"/>
              </a:solidFill>
              <a:latin typeface="Arial"/>
              <a:ea typeface="Arial"/>
              <a:cs typeface="Arial"/>
              <a:sym typeface="Arial"/>
            </a:endParaRPr>
          </a:p>
        </p:txBody>
      </p:sp>
      <p:sp>
        <p:nvSpPr>
          <p:cNvPr id="360" name="Google Shape;360;p5"/>
          <p:cNvSpPr/>
          <p:nvPr/>
        </p:nvSpPr>
        <p:spPr>
          <a:xfrm>
            <a:off x="415600" y="5076361"/>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Wettbewerbliche Markteintrittsbarrieren</a:t>
            </a:r>
            <a:endParaRPr sz="1867" b="1" i="0" u="none" strike="noStrike" cap="none">
              <a:solidFill>
                <a:srgbClr val="FFFFFF"/>
              </a:solidFill>
              <a:latin typeface="Arial"/>
              <a:ea typeface="Arial"/>
              <a:cs typeface="Arial"/>
              <a:sym typeface="Arial"/>
            </a:endParaRPr>
          </a:p>
        </p:txBody>
      </p:sp>
      <p:sp>
        <p:nvSpPr>
          <p:cNvPr id="361" name="Google Shape;361;p5"/>
          <p:cNvSpPr/>
          <p:nvPr/>
        </p:nvSpPr>
        <p:spPr>
          <a:xfrm>
            <a:off x="3419467" y="5076369"/>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Wie intensiv ist der Wettbewerb in dem Markt? Gibt es bereits Konkurrenten im Markt. Etablierte Konkurrenten und </a:t>
            </a:r>
            <a:r>
              <a:rPr lang="de-DE" sz="1600" b="1" i="0" u="none" strike="noStrike" cap="none" dirty="0">
                <a:solidFill>
                  <a:srgbClr val="434343"/>
                </a:solidFill>
                <a:latin typeface="Arial"/>
                <a:ea typeface="Arial"/>
                <a:cs typeface="Arial"/>
                <a:sym typeface="Arial"/>
              </a:rPr>
              <a:t>hohe Wechselkosten</a:t>
            </a:r>
            <a:r>
              <a:rPr lang="de-DE" sz="1600" b="0" i="0" u="none" strike="noStrike" cap="none" dirty="0">
                <a:solidFill>
                  <a:srgbClr val="434343"/>
                </a:solidFill>
                <a:latin typeface="Arial"/>
                <a:ea typeface="Arial"/>
                <a:cs typeface="Arial"/>
                <a:sym typeface="Arial"/>
              </a:rPr>
              <a:t> </a:t>
            </a:r>
            <a:r>
              <a:rPr lang="de-DE" sz="1600" b="1" i="0" u="none" strike="noStrike" cap="none" dirty="0">
                <a:solidFill>
                  <a:srgbClr val="434343"/>
                </a:solidFill>
                <a:latin typeface="Arial"/>
                <a:ea typeface="Arial"/>
                <a:cs typeface="Arial"/>
                <a:sym typeface="Arial"/>
              </a:rPr>
              <a:t>schränken die Attraktivität</a:t>
            </a:r>
            <a:r>
              <a:rPr lang="de-DE" sz="1600" b="0" i="0" u="none" strike="noStrike" cap="none" dirty="0">
                <a:solidFill>
                  <a:srgbClr val="434343"/>
                </a:solidFill>
                <a:latin typeface="Arial"/>
                <a:ea typeface="Arial"/>
                <a:cs typeface="Arial"/>
                <a:sym typeface="Arial"/>
              </a:rPr>
              <a:t> ein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(Welche Alternativen gibt es? Welche Wettbewerber? </a:t>
            </a:r>
            <a:r>
              <a:rPr lang="de-DE" sz="1600" dirty="0" smtClean="0">
                <a:solidFill>
                  <a:srgbClr val="434343"/>
                </a:solidFill>
                <a:sym typeface="Wingdings" panose="05000000000000000000" pitchFamily="2" charset="2"/>
              </a:rPr>
              <a:t></a:t>
            </a:r>
            <a:r>
              <a:rPr lang="de-DE" sz="1600" dirty="0" smtClean="0">
                <a:solidFill>
                  <a:srgbClr val="434343"/>
                </a:solidFill>
              </a:rPr>
              <a:t> Porter 5 Forces)</a:t>
            </a:r>
            <a:endParaRPr sz="1600" b="0" i="0" u="none" strike="noStrike" cap="none" dirty="0">
              <a:solidFill>
                <a:srgbClr val="434343"/>
              </a:solidFill>
              <a:latin typeface="Arial"/>
              <a:ea typeface="Arial"/>
              <a:cs typeface="Arial"/>
              <a:sym typeface="Arial"/>
            </a:endParaRPr>
          </a:p>
        </p:txBody>
      </p:sp>
      <p:sp>
        <p:nvSpPr>
          <p:cNvPr id="11" name="Google Shape;597;p69"/>
          <p:cNvSpPr/>
          <p:nvPr/>
        </p:nvSpPr>
        <p:spPr>
          <a:xfrm>
            <a:off x="415599" y="2565230"/>
            <a:ext cx="11736144" cy="3547135"/>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55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7"/>
          <p:cNvSpPr txBox="1">
            <a:spLocks noGrp="1"/>
          </p:cNvSpPr>
          <p:nvPr>
            <p:ph type="title"/>
          </p:nvPr>
        </p:nvSpPr>
        <p:spPr>
          <a:xfrm>
            <a:off x="831851" y="2255425"/>
            <a:ext cx="10515600" cy="2852800"/>
          </a:xfrm>
          <a:prstGeom prst="rect">
            <a:avLst/>
          </a:prstGeom>
          <a:noFill/>
          <a:ln>
            <a:noFill/>
          </a:ln>
        </p:spPr>
        <p:txBody>
          <a:bodyPr spcFirstLastPara="1" wrap="square" lIns="91433" tIns="45700" rIns="91433" bIns="45700" anchor="ctr" anchorCtr="0">
            <a:noAutofit/>
          </a:bodyPr>
          <a:lstStyle/>
          <a:p>
            <a:pPr algn="ctr">
              <a:buSzPts val="3300"/>
            </a:pPr>
            <a:endParaRPr sz="4400" dirty="0"/>
          </a:p>
          <a:p>
            <a:pPr algn="ctr">
              <a:buSzPts val="3300"/>
            </a:pPr>
            <a:r>
              <a:rPr lang="en" sz="4400" dirty="0"/>
              <a:t>Was sind wettbewerbliche Markteintrittsbarrieren? </a:t>
            </a:r>
            <a:endParaRPr dirty="0"/>
          </a:p>
        </p:txBody>
      </p:sp>
      <p:pic>
        <p:nvPicPr>
          <p:cNvPr id="851" name="Google Shape;851;p97"/>
          <p:cNvPicPr preferRelativeResize="0"/>
          <p:nvPr/>
        </p:nvPicPr>
        <p:blipFill rotWithShape="1">
          <a:blip r:embed="rId3">
            <a:alphaModFix/>
          </a:blip>
          <a:srcRect/>
          <a:stretch/>
        </p:blipFill>
        <p:spPr>
          <a:xfrm>
            <a:off x="5424885" y="1574007"/>
            <a:ext cx="1329532" cy="1329532"/>
          </a:xfrm>
          <a:prstGeom prst="rect">
            <a:avLst/>
          </a:prstGeom>
          <a:noFill/>
          <a:ln>
            <a:noFill/>
          </a:ln>
        </p:spPr>
      </p:pic>
      <p:sp>
        <p:nvSpPr>
          <p:cNvPr id="852" name="Google Shape;852;p97"/>
          <p:cNvSpPr txBox="1">
            <a:spLocks noGrp="1"/>
          </p:cNvSpPr>
          <p:nvPr>
            <p:ph type="sldNum" idx="12"/>
          </p:nvPr>
        </p:nvSpPr>
        <p:spPr>
          <a:xfrm>
            <a:off x="8610600" y="6356351"/>
            <a:ext cx="274320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fld id="{00000000-1234-1234-1234-123412341234}" type="slidenum">
              <a:rPr lang="en">
                <a:latin typeface="Arial"/>
                <a:ea typeface="Arial"/>
                <a:cs typeface="Arial"/>
                <a:sym typeface="Arial"/>
              </a:rPr>
              <a:pPr>
                <a:buClr>
                  <a:srgbClr val="888888"/>
                </a:buClr>
                <a:buSzPts val="900"/>
              </a:pPr>
              <a:t>39</a:t>
            </a:fld>
            <a:endParaRPr>
              <a:latin typeface="Arial"/>
              <a:ea typeface="Arial"/>
              <a:cs typeface="Arial"/>
              <a:sym typeface="Arial"/>
            </a:endParaRPr>
          </a:p>
        </p:txBody>
      </p:sp>
    </p:spTree>
    <p:extLst>
      <p:ext uri="{BB962C8B-B14F-4D97-AF65-F5344CB8AC3E}">
        <p14:creationId xmlns:p14="http://schemas.microsoft.com/office/powerpoint/2010/main" val="38399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5"/>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a:t>Definition Markt in der Mikroökonomik</a:t>
            </a:r>
            <a:endParaRPr b="1"/>
          </a:p>
        </p:txBody>
      </p:sp>
      <p:sp>
        <p:nvSpPr>
          <p:cNvPr id="550" name="Google Shape;550;p65"/>
          <p:cNvSpPr txBox="1">
            <a:spLocks noGrp="1"/>
          </p:cNvSpPr>
          <p:nvPr>
            <p:ph type="body" idx="1"/>
          </p:nvPr>
        </p:nvSpPr>
        <p:spPr>
          <a:xfrm>
            <a:off x="415600" y="1536633"/>
            <a:ext cx="11360800" cy="4555200"/>
          </a:xfrm>
          <a:prstGeom prst="rect">
            <a:avLst/>
          </a:prstGeom>
        </p:spPr>
        <p:txBody>
          <a:bodyPr spcFirstLastPara="1" wrap="square" lIns="91433" tIns="91433" rIns="91433" bIns="91433" anchor="ctr" anchorCtr="0">
            <a:noAutofit/>
          </a:bodyPr>
          <a:lstStyle/>
          <a:p>
            <a:pPr marL="0" indent="0">
              <a:buNone/>
            </a:pPr>
            <a:r>
              <a:rPr lang="en" sz="2400"/>
              <a:t>Zusammentreffen von Angebot und Nachfrage, wodurch sich ein Preis bildet.</a:t>
            </a:r>
            <a:endParaRPr sz="2400"/>
          </a:p>
          <a:p>
            <a:pPr marL="0" indent="0">
              <a:buNone/>
            </a:pPr>
            <a:endParaRPr sz="2400"/>
          </a:p>
          <a:p>
            <a:pPr marL="0" indent="0">
              <a:buNone/>
            </a:pPr>
            <a:endParaRPr sz="2400"/>
          </a:p>
          <a:p>
            <a:pPr marL="0" indent="0">
              <a:buNone/>
            </a:pPr>
            <a:endParaRPr sz="2400"/>
          </a:p>
          <a:p>
            <a:pPr marL="0" indent="0">
              <a:buNone/>
            </a:pPr>
            <a:endParaRPr sz="2400"/>
          </a:p>
        </p:txBody>
      </p:sp>
      <p:sp>
        <p:nvSpPr>
          <p:cNvPr id="551" name="Google Shape;551;p65"/>
          <p:cNvSpPr/>
          <p:nvPr/>
        </p:nvSpPr>
        <p:spPr>
          <a:xfrm>
            <a:off x="3506633" y="2703133"/>
            <a:ext cx="1249200" cy="503600"/>
          </a:xfrm>
          <a:prstGeom prst="rect">
            <a:avLst/>
          </a:prstGeom>
          <a:solidFill>
            <a:srgbClr val="C00000">
              <a:alpha val="20370"/>
            </a:srgbClr>
          </a:solidFill>
          <a:ln w="381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552" name="Google Shape;552;p65"/>
          <p:cNvSpPr/>
          <p:nvPr/>
        </p:nvSpPr>
        <p:spPr>
          <a:xfrm>
            <a:off x="5327500" y="2703133"/>
            <a:ext cx="1472400" cy="503600"/>
          </a:xfrm>
          <a:prstGeom prst="rect">
            <a:avLst/>
          </a:prstGeom>
          <a:solidFill>
            <a:srgbClr val="C00000">
              <a:alpha val="20370"/>
            </a:srgbClr>
          </a:solidFill>
          <a:ln w="381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553" name="Google Shape;553;p65"/>
          <p:cNvSpPr/>
          <p:nvPr/>
        </p:nvSpPr>
        <p:spPr>
          <a:xfrm>
            <a:off x="532900" y="3788000"/>
            <a:ext cx="4222800" cy="1075200"/>
          </a:xfrm>
          <a:prstGeom prst="rect">
            <a:avLst/>
          </a:prstGeom>
          <a:noFill/>
          <a:ln w="19050" cap="flat" cmpd="sng">
            <a:solidFill>
              <a:srgbClr val="980000"/>
            </a:solidFill>
            <a:prstDash val="solid"/>
            <a:round/>
            <a:headEnd type="none" w="sm" len="sm"/>
            <a:tailEnd type="none" w="sm" len="sm"/>
          </a:ln>
        </p:spPr>
        <p:txBody>
          <a:bodyPr spcFirstLastPara="1" wrap="square" lIns="121900" tIns="121900" rIns="121900" bIns="121900" anchor="b" anchorCtr="0">
            <a:noAutofit/>
          </a:bodyPr>
          <a:lstStyle/>
          <a:p>
            <a:r>
              <a:rPr lang="en" sz="1867" b="1"/>
              <a:t>Angebot:</a:t>
            </a:r>
            <a:endParaRPr sz="1867" b="1"/>
          </a:p>
          <a:p>
            <a:r>
              <a:rPr lang="en" sz="1867"/>
              <a:t>Wird durch den Unternehmer und Konkurrenz/Substitute geschaffen</a:t>
            </a:r>
            <a:endParaRPr sz="1867"/>
          </a:p>
        </p:txBody>
      </p:sp>
      <p:sp>
        <p:nvSpPr>
          <p:cNvPr id="554" name="Google Shape;554;p65"/>
          <p:cNvSpPr/>
          <p:nvPr/>
        </p:nvSpPr>
        <p:spPr>
          <a:xfrm>
            <a:off x="5327500" y="3788000"/>
            <a:ext cx="4222800" cy="1075200"/>
          </a:xfrm>
          <a:prstGeom prst="rect">
            <a:avLst/>
          </a:prstGeom>
          <a:noFill/>
          <a:ln w="19050" cap="flat" cmpd="sng">
            <a:solidFill>
              <a:srgbClr val="980000"/>
            </a:solidFill>
            <a:prstDash val="solid"/>
            <a:round/>
            <a:headEnd type="none" w="sm" len="sm"/>
            <a:tailEnd type="none" w="sm" len="sm"/>
          </a:ln>
        </p:spPr>
        <p:txBody>
          <a:bodyPr spcFirstLastPara="1" wrap="square" lIns="121900" tIns="121900" rIns="121900" bIns="121900" anchor="b" anchorCtr="0">
            <a:noAutofit/>
          </a:bodyPr>
          <a:lstStyle/>
          <a:p>
            <a:r>
              <a:rPr lang="en" sz="1867" b="1"/>
              <a:t>Nachfrage:</a:t>
            </a:r>
            <a:endParaRPr sz="1867" b="1"/>
          </a:p>
          <a:p>
            <a:r>
              <a:rPr lang="en" sz="1867"/>
              <a:t>Entsteht aus dem Bedarf eines Kunden</a:t>
            </a:r>
            <a:endParaRPr sz="1867"/>
          </a:p>
        </p:txBody>
      </p:sp>
      <p:cxnSp>
        <p:nvCxnSpPr>
          <p:cNvPr id="555" name="Google Shape;555;p65"/>
          <p:cNvCxnSpPr>
            <a:stCxn id="551" idx="2"/>
          </p:cNvCxnSpPr>
          <p:nvPr/>
        </p:nvCxnSpPr>
        <p:spPr>
          <a:xfrm>
            <a:off x="4131233" y="3206733"/>
            <a:ext cx="0" cy="581200"/>
          </a:xfrm>
          <a:prstGeom prst="straightConnector1">
            <a:avLst/>
          </a:prstGeom>
          <a:noFill/>
          <a:ln w="19050" cap="flat" cmpd="sng">
            <a:solidFill>
              <a:srgbClr val="C00000"/>
            </a:solidFill>
            <a:prstDash val="solid"/>
            <a:round/>
            <a:headEnd type="none" w="med" len="med"/>
            <a:tailEnd type="none" w="med" len="med"/>
          </a:ln>
        </p:spPr>
      </p:cxnSp>
      <p:cxnSp>
        <p:nvCxnSpPr>
          <p:cNvPr id="556" name="Google Shape;556;p65"/>
          <p:cNvCxnSpPr/>
          <p:nvPr/>
        </p:nvCxnSpPr>
        <p:spPr>
          <a:xfrm>
            <a:off x="6063700" y="3206733"/>
            <a:ext cx="0" cy="581200"/>
          </a:xfrm>
          <a:prstGeom prst="straightConnector1">
            <a:avLst/>
          </a:prstGeom>
          <a:noFill/>
          <a:ln w="1905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3824789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 b="1" dirty="0" smtClean="0">
                <a:solidFill>
                  <a:schemeClr val="tx1"/>
                </a:solidFill>
              </a:rPr>
              <a:t>Wettbewerbliche </a:t>
            </a:r>
            <a:r>
              <a:rPr lang="en" b="1" dirty="0">
                <a:solidFill>
                  <a:schemeClr val="tx1"/>
                </a:solidFill>
              </a:rPr>
              <a:t>Markteintrittsbarrieren</a:t>
            </a:r>
            <a:endParaRPr lang="de-DE" dirty="0">
              <a:solidFill>
                <a:schemeClr val="tx1"/>
              </a:solidFill>
            </a:endParaRPr>
          </a:p>
        </p:txBody>
      </p:sp>
      <p:sp>
        <p:nvSpPr>
          <p:cNvPr id="3" name="Textplatzhalter 2"/>
          <p:cNvSpPr>
            <a:spLocks noGrp="1"/>
          </p:cNvSpPr>
          <p:nvPr>
            <p:ph type="body" idx="1"/>
          </p:nvPr>
        </p:nvSpPr>
        <p:spPr/>
        <p:txBody>
          <a:bodyPr/>
          <a:lstStyle/>
          <a:p>
            <a:pPr marL="529162" indent="-342900"/>
            <a:r>
              <a:rPr lang="de-DE" dirty="0" smtClean="0">
                <a:sym typeface="Wingdings" panose="05000000000000000000" pitchFamily="2" charset="2"/>
              </a:rPr>
              <a:t>Bestehen hohe Markteintrittsbarrieren ist es schwierig für neue Marktteilnehmer, also z.B. Startups sich in dem Markt zu etablieren </a:t>
            </a:r>
          </a:p>
          <a:p>
            <a:pPr marL="529162" indent="-342900"/>
            <a:endParaRPr lang="de-DE" dirty="0">
              <a:sym typeface="Wingdings" panose="05000000000000000000" pitchFamily="2" charset="2"/>
            </a:endParaRPr>
          </a:p>
          <a:p>
            <a:pPr marL="529162" indent="-342900"/>
            <a:r>
              <a:rPr lang="de-DE" dirty="0" smtClean="0">
                <a:sym typeface="Wingdings" panose="05000000000000000000" pitchFamily="2" charset="2"/>
              </a:rPr>
              <a:t>Startups müssen dann meist viel Geld in die Hand nehmen, um diese Barrieren zu überwinden</a:t>
            </a:r>
          </a:p>
          <a:p>
            <a:pPr marL="529162" indent="-342900"/>
            <a:endParaRPr lang="de-DE" dirty="0" smtClean="0">
              <a:sym typeface="Wingdings" panose="05000000000000000000" pitchFamily="2" charset="2"/>
            </a:endParaRPr>
          </a:p>
          <a:p>
            <a:pPr marL="529162" indent="-342900"/>
            <a:r>
              <a:rPr lang="de-DE" dirty="0" smtClean="0">
                <a:sym typeface="Wingdings" panose="05000000000000000000" pitchFamily="2" charset="2"/>
              </a:rPr>
              <a:t>Mittels der Branchenstrukturanalyse bzw. dem </a:t>
            </a:r>
            <a:r>
              <a:rPr lang="de-DE" dirty="0" err="1" smtClean="0">
                <a:sym typeface="Wingdings" panose="05000000000000000000" pitchFamily="2" charset="2"/>
              </a:rPr>
              <a:t>Five</a:t>
            </a:r>
            <a:r>
              <a:rPr lang="de-DE" dirty="0" smtClean="0">
                <a:sym typeface="Wingdings" panose="05000000000000000000" pitchFamily="2" charset="2"/>
              </a:rPr>
              <a:t>-Forces Modell von Porter lassen sich der Markt und insbesondere die Markteintrittsbarrieren analysieren</a:t>
            </a:r>
          </a:p>
          <a:p>
            <a:pPr marL="529162" indent="-342900"/>
            <a:endParaRPr lang="de-DE" dirty="0">
              <a:sym typeface="Wingdings" panose="05000000000000000000" pitchFamily="2" charset="2"/>
            </a:endParaRPr>
          </a:p>
          <a:p>
            <a:pPr marL="529162" indent="-342900"/>
            <a:r>
              <a:rPr lang="de-DE" dirty="0" smtClean="0">
                <a:sym typeface="Wingdings" panose="05000000000000000000" pitchFamily="2" charset="2"/>
              </a:rPr>
              <a:t>Das </a:t>
            </a:r>
            <a:r>
              <a:rPr lang="de-DE" dirty="0" err="1" smtClean="0">
                <a:sym typeface="Wingdings" panose="05000000000000000000" pitchFamily="2" charset="2"/>
              </a:rPr>
              <a:t>Five</a:t>
            </a:r>
            <a:r>
              <a:rPr lang="de-DE" dirty="0" smtClean="0">
                <a:sym typeface="Wingdings" panose="05000000000000000000" pitchFamily="2" charset="2"/>
              </a:rPr>
              <a:t>-Forces-Modell wird in den nächsten Folien vorgestellt.</a:t>
            </a:r>
            <a:endParaRPr lang="de-DE" dirty="0">
              <a:sym typeface="Wingdings" panose="05000000000000000000" pitchFamily="2" charset="2"/>
            </a:endParaRPr>
          </a:p>
        </p:txBody>
      </p:sp>
    </p:spTree>
    <p:extLst>
      <p:ext uri="{BB962C8B-B14F-4D97-AF65-F5344CB8AC3E}">
        <p14:creationId xmlns:p14="http://schemas.microsoft.com/office/powerpoint/2010/main" val="3413415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63360" y="-48831"/>
            <a:ext cx="12467706" cy="6871110"/>
            <a:chOff x="63360" y="-48831"/>
            <a:chExt cx="12467706" cy="6871110"/>
          </a:xfrm>
        </p:grpSpPr>
        <p:sp>
          <p:nvSpPr>
            <p:cNvPr id="5" name="Textfeld 4">
              <a:extLst>
                <a:ext uri="{FF2B5EF4-FFF2-40B4-BE49-F238E27FC236}">
                  <a16:creationId xmlns:a16="http://schemas.microsoft.com/office/drawing/2014/main" id="{9165D3B5-9ECB-4AA1-BFBE-D146BFADBE22}"/>
                </a:ext>
              </a:extLst>
            </p:cNvPr>
            <p:cNvSpPr txBox="1"/>
            <p:nvPr/>
          </p:nvSpPr>
          <p:spPr>
            <a:xfrm>
              <a:off x="1974887" y="277499"/>
              <a:ext cx="10556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srgbClr val="5CB600"/>
                  </a:solidFill>
                  <a:effectLst/>
                  <a:uLnTx/>
                  <a:uFillTx/>
                  <a:latin typeface="Raleway"/>
                  <a:ea typeface="+mn-ea"/>
                  <a:cs typeface="+mn-cs"/>
                </a:rPr>
                <a:t>Markteintrittsbarrieren - </a:t>
              </a:r>
              <a:r>
                <a:rPr kumimoji="0" lang="de-DE" sz="4000" b="1" i="0" u="none" strike="noStrike" kern="1200" cap="none" spc="0" normalizeH="0" baseline="0" noProof="0" dirty="0">
                  <a:ln>
                    <a:noFill/>
                  </a:ln>
                  <a:solidFill>
                    <a:srgbClr val="5CB600"/>
                  </a:solidFill>
                  <a:effectLst/>
                  <a:uLnTx/>
                  <a:uFillTx/>
                  <a:latin typeface="Raleway"/>
                  <a:ea typeface="+mn-ea"/>
                  <a:cs typeface="+mn-cs"/>
                </a:rPr>
                <a:t>W</a:t>
              </a:r>
              <a:r>
                <a:rPr kumimoji="0" lang="de-DE" sz="4000" b="1" i="0" u="none" strike="noStrike" kern="1200" cap="none" spc="0" normalizeH="0" baseline="0" noProof="0" dirty="0" smtClean="0">
                  <a:ln>
                    <a:noFill/>
                  </a:ln>
                  <a:solidFill>
                    <a:srgbClr val="5CB600"/>
                  </a:solidFill>
                  <a:effectLst/>
                  <a:uLnTx/>
                  <a:uFillTx/>
                  <a:latin typeface="Raleway"/>
                  <a:ea typeface="+mn-ea"/>
                  <a:cs typeface="+mn-cs"/>
                </a:rPr>
                <a:t>ettbewerb</a:t>
              </a:r>
              <a:endParaRPr kumimoji="0" lang="de-DE" sz="4000" b="1" i="0" u="none" strike="noStrike" kern="1200" cap="none" spc="0" normalizeH="0" baseline="0" noProof="0" dirty="0">
                <a:ln>
                  <a:noFill/>
                </a:ln>
                <a:solidFill>
                  <a:srgbClr val="5CB600"/>
                </a:solidFill>
                <a:effectLst/>
                <a:uLnTx/>
                <a:uFillTx/>
                <a:latin typeface="Raleway"/>
                <a:ea typeface="+mn-ea"/>
                <a:cs typeface="+mn-cs"/>
              </a:endParaRPr>
            </a:p>
          </p:txBody>
        </p:sp>
        <p:grpSp>
          <p:nvGrpSpPr>
            <p:cNvPr id="16" name="Gruppieren 15"/>
            <p:cNvGrpSpPr/>
            <p:nvPr/>
          </p:nvGrpSpPr>
          <p:grpSpPr>
            <a:xfrm>
              <a:off x="63360" y="-48831"/>
              <a:ext cx="12213229" cy="6871110"/>
              <a:chOff x="83238" y="-48831"/>
              <a:chExt cx="12213229" cy="6871110"/>
            </a:xfrm>
          </p:grpSpPr>
          <p:sp>
            <p:nvSpPr>
              <p:cNvPr id="41" name="Rechteck 40">
                <a:extLst>
                  <a:ext uri="{FF2B5EF4-FFF2-40B4-BE49-F238E27FC236}">
                    <a16:creationId xmlns:a16="http://schemas.microsoft.com/office/drawing/2014/main" id="{E7B5B36F-DC77-4B80-8E94-DDE2A31EA6F9}"/>
                  </a:ext>
                </a:extLst>
              </p:cNvPr>
              <p:cNvSpPr/>
              <p:nvPr/>
            </p:nvSpPr>
            <p:spPr>
              <a:xfrm>
                <a:off x="83238" y="1338346"/>
                <a:ext cx="591847" cy="53118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42">
                <a:extLst>
                  <a:ext uri="{FF2B5EF4-FFF2-40B4-BE49-F238E27FC236}">
                    <a16:creationId xmlns:a16="http://schemas.microsoft.com/office/drawing/2014/main" id="{3A1404F5-A04F-45ED-B67A-6347B439B0BD}"/>
                  </a:ext>
                </a:extLst>
              </p:cNvPr>
              <p:cNvSpPr/>
              <p:nvPr/>
            </p:nvSpPr>
            <p:spPr>
              <a:xfrm>
                <a:off x="8936550" y="1883674"/>
                <a:ext cx="319581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39">
                <a:extLst>
                  <a:ext uri="{FF2B5EF4-FFF2-40B4-BE49-F238E27FC236}">
                    <a16:creationId xmlns:a16="http://schemas.microsoft.com/office/drawing/2014/main" id="{3A1404F5-A04F-45ED-B67A-6347B439B0BD}"/>
                  </a:ext>
                </a:extLst>
              </p:cNvPr>
              <p:cNvSpPr/>
              <p:nvPr/>
            </p:nvSpPr>
            <p:spPr>
              <a:xfrm>
                <a:off x="83238" y="1884588"/>
                <a:ext cx="3272867" cy="4907151"/>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hteck 41">
                <a:extLst>
                  <a:ext uri="{FF2B5EF4-FFF2-40B4-BE49-F238E27FC236}">
                    <a16:creationId xmlns:a16="http://schemas.microsoft.com/office/drawing/2014/main" id="{3A1404F5-A04F-45ED-B67A-6347B439B0BD}"/>
                  </a:ext>
                </a:extLst>
              </p:cNvPr>
              <p:cNvSpPr/>
              <p:nvPr/>
            </p:nvSpPr>
            <p:spPr>
              <a:xfrm>
                <a:off x="3350147" y="1883674"/>
                <a:ext cx="559617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43">
                <a:extLst>
                  <a:ext uri="{FF2B5EF4-FFF2-40B4-BE49-F238E27FC236}">
                    <a16:creationId xmlns:a16="http://schemas.microsoft.com/office/drawing/2014/main" id="{3A1404F5-A04F-45ED-B67A-6347B439B0BD}"/>
                  </a:ext>
                </a:extLst>
              </p:cNvPr>
              <p:cNvSpPr/>
              <p:nvPr/>
            </p:nvSpPr>
            <p:spPr>
              <a:xfrm>
                <a:off x="8946321" y="4204411"/>
                <a:ext cx="3186043" cy="2587328"/>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uppieren 12"/>
              <p:cNvGrpSpPr/>
              <p:nvPr/>
            </p:nvGrpSpPr>
            <p:grpSpPr>
              <a:xfrm>
                <a:off x="83239" y="-48831"/>
                <a:ext cx="12213228" cy="6871110"/>
                <a:chOff x="83239" y="-48831"/>
                <a:chExt cx="12213228" cy="6871110"/>
              </a:xfrm>
            </p:grpSpPr>
            <p:pic>
              <p:nvPicPr>
                <p:cNvPr id="32" name="Grafik 31">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33" name="Rechteck 32">
                  <a:extLst>
                    <a:ext uri="{FF2B5EF4-FFF2-40B4-BE49-F238E27FC236}">
                      <a16:creationId xmlns:a16="http://schemas.microsoft.com/office/drawing/2014/main" id="{9C31A484-C73B-4926-8890-020397C52173}"/>
                    </a:ext>
                  </a:extLst>
                </p:cNvPr>
                <p:cNvSpPr/>
                <p:nvPr/>
              </p:nvSpPr>
              <p:spPr>
                <a:xfrm>
                  <a:off x="3390677" y="1329914"/>
                  <a:ext cx="5555644" cy="523220"/>
                </a:xfrm>
                <a:prstGeom prst="rect">
                  <a:avLst/>
                </a:prstGeom>
                <a:solidFill>
                  <a:srgbClr val="5CB600"/>
                </a:solidFill>
                <a:ln w="28575">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Durchführung</a:t>
                  </a:r>
                </a:p>
              </p:txBody>
            </p:sp>
            <p:sp>
              <p:nvSpPr>
                <p:cNvPr id="38" name="Rechteck 37">
                  <a:extLst>
                    <a:ext uri="{FF2B5EF4-FFF2-40B4-BE49-F238E27FC236}">
                      <a16:creationId xmlns:a16="http://schemas.microsoft.com/office/drawing/2014/main" id="{47260A5F-E2D3-4643-AC62-198266A2F9D5}"/>
                    </a:ext>
                  </a:extLst>
                </p:cNvPr>
                <p:cNvSpPr/>
                <p:nvPr/>
              </p:nvSpPr>
              <p:spPr>
                <a:xfrm>
                  <a:off x="83239" y="1329914"/>
                  <a:ext cx="3404458" cy="523220"/>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Anlass/ Situation</a:t>
                  </a:r>
                </a:p>
              </p:txBody>
            </p:sp>
            <p:sp>
              <p:nvSpPr>
                <p:cNvPr id="30" name="Rechteck 29">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hteck 30">
                  <a:extLst>
                    <a:ext uri="{FF2B5EF4-FFF2-40B4-BE49-F238E27FC236}">
                      <a16:creationId xmlns:a16="http://schemas.microsoft.com/office/drawing/2014/main" id="{9C31A484-C73B-4926-8890-020397C52173}"/>
                    </a:ext>
                  </a:extLst>
                </p:cNvPr>
                <p:cNvSpPr/>
                <p:nvPr/>
              </p:nvSpPr>
              <p:spPr>
                <a:xfrm>
                  <a:off x="8980891" y="1353383"/>
                  <a:ext cx="3151473" cy="516147"/>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Pros &amp; </a:t>
                  </a:r>
                  <a:r>
                    <a:rPr kumimoji="0" lang="de-DE"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a:t>
                  </a:r>
                  <a:endPar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feld 1"/>
                <p:cNvSpPr txBox="1"/>
                <p:nvPr/>
              </p:nvSpPr>
              <p:spPr>
                <a:xfrm>
                  <a:off x="149502" y="876290"/>
                  <a:ext cx="20215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rPr>
                    <a:t>Innovation </a:t>
                  </a:r>
                  <a:r>
                    <a:rPr kumimoji="0" lang="de-DE" sz="1600" b="1" i="0" u="none" strike="noStrike" kern="1200" cap="none" spc="0" normalizeH="0" baseline="0" noProof="0" dirty="0" err="1">
                      <a:ln>
                        <a:noFill/>
                      </a:ln>
                      <a:solidFill>
                        <a:srgbClr val="5CB600"/>
                      </a:solidFill>
                      <a:effectLst/>
                      <a:uLnTx/>
                      <a:uFillTx/>
                      <a:latin typeface="Calibri" panose="020F0502020204030204"/>
                      <a:ea typeface="+mn-ea"/>
                      <a:cs typeface="+mn-cs"/>
                    </a:rPr>
                    <a:t>ToolBox</a:t>
                  </a:r>
                  <a:endPar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endParaRPr>
                </a:p>
              </p:txBody>
            </p:sp>
            <p:sp>
              <p:nvSpPr>
                <p:cNvPr id="4" name="Rechteck 3"/>
                <p:cNvSpPr/>
                <p:nvPr/>
              </p:nvSpPr>
              <p:spPr>
                <a:xfrm>
                  <a:off x="11661913" y="1809559"/>
                  <a:ext cx="470451" cy="2434498"/>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hteck 44"/>
                <p:cNvSpPr/>
                <p:nvPr/>
              </p:nvSpPr>
              <p:spPr>
                <a:xfrm>
                  <a:off x="11661914" y="4230787"/>
                  <a:ext cx="470450" cy="2591492"/>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02466" y="2508437"/>
                  <a:ext cx="694001" cy="694001"/>
                </a:xfrm>
                <a:prstGeom prst="rect">
                  <a:avLst/>
                </a:prstGeom>
              </p:spPr>
            </p:pic>
            <p:pic>
              <p:nvPicPr>
                <p:cNvPr id="46" name="Grafik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93303" y="5201941"/>
                  <a:ext cx="694001" cy="69400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sp>
        <p:nvSpPr>
          <p:cNvPr id="3" name="Textfeld 2">
            <a:extLst>
              <a:ext uri="{FF2B5EF4-FFF2-40B4-BE49-F238E27FC236}">
                <a16:creationId xmlns:a16="http://schemas.microsoft.com/office/drawing/2014/main" id="{BDC7B5DB-53D6-4328-BC20-E8136BD07E68}"/>
              </a:ext>
            </a:extLst>
          </p:cNvPr>
          <p:cNvSpPr txBox="1"/>
          <p:nvPr/>
        </p:nvSpPr>
        <p:spPr>
          <a:xfrm>
            <a:off x="9047343" y="1996575"/>
            <a:ext cx="2526082" cy="76944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Ganzheitlicher</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Ansatz</a:t>
            </a:r>
            <a:b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Einfach zu verstehen</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und durchzuführen</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feld 7">
            <a:extLst>
              <a:ext uri="{FF2B5EF4-FFF2-40B4-BE49-F238E27FC236}">
                <a16:creationId xmlns:a16="http://schemas.microsoft.com/office/drawing/2014/main" id="{A1782B68-B5EB-4D7C-AAFE-E994E0AB6847}"/>
              </a:ext>
            </a:extLst>
          </p:cNvPr>
          <p:cNvSpPr txBox="1"/>
          <p:nvPr/>
        </p:nvSpPr>
        <p:spPr>
          <a:xfrm>
            <a:off x="128095" y="1996575"/>
            <a:ext cx="3079745"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a:ea typeface="Arial"/>
                <a:cs typeface="Arial"/>
                <a:sym typeface="Arial"/>
              </a:rPr>
              <a:t>Analyse des Marktes </a:t>
            </a:r>
            <a:r>
              <a:rPr kumimoji="0" lang="de-DE" sz="1100" b="0" i="0" u="none" strike="noStrike" kern="1200" cap="none" spc="0" normalizeH="0" baseline="0" noProof="0" dirty="0" smtClean="0">
                <a:ln>
                  <a:noFill/>
                </a:ln>
                <a:solidFill>
                  <a:prstClr val="black"/>
                </a:solidFill>
                <a:effectLst/>
                <a:uLnTx/>
                <a:uFillTx/>
                <a:latin typeface="Arial"/>
                <a:ea typeface="Arial"/>
                <a:cs typeface="Arial"/>
                <a:sym typeface="Arial"/>
              </a:rPr>
              <a:t>und insbesondere der </a:t>
            </a:r>
            <a:r>
              <a:rPr kumimoji="0" lang="de-DE" sz="1100" b="1" i="0" u="none" strike="noStrike" kern="1200" cap="none" spc="0" normalizeH="0" baseline="0" noProof="0" dirty="0" smtClean="0">
                <a:ln>
                  <a:noFill/>
                </a:ln>
                <a:solidFill>
                  <a:prstClr val="black"/>
                </a:solidFill>
                <a:effectLst/>
                <a:uLnTx/>
                <a:uFillTx/>
                <a:latin typeface="Arial"/>
                <a:ea typeface="Arial"/>
                <a:cs typeface="Arial"/>
                <a:sym typeface="Arial"/>
              </a:rPr>
              <a:t>wettbewerblichen Markteintrittsbarrieren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kumimoji="0" lang="de-DE" sz="1100" b="1" i="0" u="none" strike="noStrike" kern="1200" cap="none" spc="0" normalizeH="0" baseline="0" noProof="0" dirty="0">
              <a:ln>
                <a:noFill/>
              </a:ln>
              <a:solidFill>
                <a:prstClr val="black"/>
              </a:solidFill>
              <a:effectLst/>
              <a:uLnTx/>
              <a:uFillTx/>
              <a:latin typeface="Arial"/>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Ein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ganzheitliches Bild des Marktes</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hilft Startups bei der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Entscheidung</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ob sie in einen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Markt eintreten </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wollen und falls ja,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auf was sie achten </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müssen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kumimoji="0" lang="de-DE" sz="1100" b="0" i="0" u="none" strike="noStrike" kern="1200" cap="none" spc="0" normalizeH="0" baseline="0" noProof="0" dirty="0">
              <a:ln>
                <a:noFill/>
              </a:ln>
              <a:solidFill>
                <a:prstClr val="black"/>
              </a:solidFill>
              <a:effectLst/>
              <a:uLnTx/>
              <a:uFillTx/>
              <a:latin typeface="Arial"/>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Auf Basis der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Ergebnisse</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können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Strategien</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für das weitere Vorgehen abgeleitet werden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feld 27">
            <a:extLst>
              <a:ext uri="{FF2B5EF4-FFF2-40B4-BE49-F238E27FC236}">
                <a16:creationId xmlns:a16="http://schemas.microsoft.com/office/drawing/2014/main" id="{A1782B68-B5EB-4D7C-AAFE-E994E0AB6847}"/>
              </a:ext>
            </a:extLst>
          </p:cNvPr>
          <p:cNvSpPr txBox="1"/>
          <p:nvPr/>
        </p:nvSpPr>
        <p:spPr>
          <a:xfrm>
            <a:off x="3491166" y="1996574"/>
            <a:ext cx="5487567"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400" b="1" i="0" u="none" strike="noStrike" kern="1200" cap="none" spc="0" normalizeH="0" baseline="0" noProof="0" dirty="0" smtClean="0">
                <a:ln>
                  <a:noFill/>
                </a:ln>
                <a:solidFill>
                  <a:prstClr val="black"/>
                </a:solidFill>
                <a:effectLst/>
                <a:uLnTx/>
                <a:uFillTx/>
                <a:latin typeface="Arial"/>
                <a:ea typeface="Arial"/>
                <a:cs typeface="Arial"/>
                <a:sym typeface="Arial"/>
              </a:rPr>
              <a:t>Porters </a:t>
            </a:r>
            <a:r>
              <a:rPr kumimoji="0" lang="de-DE" sz="1400" b="1" i="0" u="none" strike="noStrike" kern="1200" cap="none" spc="0" normalizeH="0" baseline="0" noProof="0" dirty="0" err="1" smtClean="0">
                <a:ln>
                  <a:noFill/>
                </a:ln>
                <a:solidFill>
                  <a:prstClr val="black"/>
                </a:solidFill>
                <a:effectLst/>
                <a:uLnTx/>
                <a:uFillTx/>
                <a:latin typeface="Arial"/>
                <a:ea typeface="Arial"/>
                <a:cs typeface="Arial"/>
                <a:sym typeface="Arial"/>
              </a:rPr>
              <a:t>Five</a:t>
            </a:r>
            <a:r>
              <a:rPr kumimoji="0" lang="de-DE" sz="1400" b="1" i="0" u="none" strike="noStrike" kern="1200" cap="none" spc="0" normalizeH="0" baseline="0" noProof="0" dirty="0" smtClean="0">
                <a:ln>
                  <a:noFill/>
                </a:ln>
                <a:solidFill>
                  <a:prstClr val="black"/>
                </a:solidFill>
                <a:effectLst/>
                <a:uLnTx/>
                <a:uFillTx/>
                <a:latin typeface="Arial"/>
                <a:ea typeface="Arial"/>
                <a:cs typeface="Arial"/>
                <a:sym typeface="Arial"/>
              </a:rPr>
              <a:t>-Forces-Modell - Branchenstrukturanalyse</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Das </a:t>
            </a:r>
            <a:r>
              <a:rPr kumimoji="0" lang="de-DE" sz="1000" b="0" i="0" u="none" strike="noStrike" kern="1200" cap="none" spc="0" normalizeH="0" baseline="0" noProof="0" dirty="0" err="1">
                <a:ln>
                  <a:noFill/>
                </a:ln>
                <a:solidFill>
                  <a:prstClr val="black"/>
                </a:solidFill>
                <a:effectLst/>
                <a:uLnTx/>
                <a:uFillTx/>
                <a:latin typeface="Arial"/>
                <a:ea typeface="Arial"/>
                <a:cs typeface="Arial"/>
                <a:sym typeface="Arial"/>
              </a:rPr>
              <a:t>Five</a:t>
            </a: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-Forces-Modell basiert auf der Annahme, dass die Attraktivität einer Branche durch fünf Wettbewerbsaspekte bestimmt wird. Diese fünf Marktkräfte können in ihrer Ausprägung variieren und wirken zusammen auf das Unternehmen ein. </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1. Wettbewerb </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in der </a:t>
            </a: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Branche</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Die Bedeutung dieser Kraft ist die Anzahl der </a:t>
            </a:r>
            <a:r>
              <a:rPr kumimoji="0" lang="de-DE" sz="1000" b="1" i="0" u="none" strike="noStrike" kern="1200" cap="none" spc="0" normalizeH="0" baseline="0" noProof="0" dirty="0">
                <a:ln>
                  <a:noFill/>
                </a:ln>
                <a:solidFill>
                  <a:prstClr val="black"/>
                </a:solidFill>
                <a:effectLst/>
                <a:uLnTx/>
                <a:uFillTx/>
                <a:latin typeface="Arial"/>
                <a:ea typeface="Arial"/>
                <a:cs typeface="Arial"/>
                <a:sym typeface="Arial"/>
              </a:rPr>
              <a:t>Wettbewerber und ihre Fähigkeit, zur Bedrohung für ein Unternehmen zu werden</a:t>
            </a: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 Je größer die Zahl der Wettbewerber und die Zahl der gleichwertigen Produkte und Dienstleistungen ist, desto geringer ist die Macht eines Unternehmens. </a:t>
            </a:r>
            <a:r>
              <a:rPr kumimoji="0" lang="de-DE" sz="1000" b="0" i="0" u="none" strike="noStrike" kern="1200" cap="none" spc="0" normalizeH="0" baseline="0" noProof="0" dirty="0" smtClean="0">
                <a:ln>
                  <a:noFill/>
                </a:ln>
                <a:solidFill>
                  <a:prstClr val="black"/>
                </a:solidFill>
                <a:effectLst/>
                <a:uLnTx/>
                <a:uFillTx/>
                <a:latin typeface="Arial"/>
                <a:ea typeface="Arial"/>
                <a:cs typeface="Arial"/>
                <a:sym typeface="Arial"/>
              </a:rPr>
              <a:t>Wenn </a:t>
            </a: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die Konkurrenzfähigkeit gering ist, hat ein Unternehmen mehr Macht, das zu tun, was es will, um höhere Umsätze und Gewinne zu erzielen.</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2. Potenzial von Neueinsteigern in der </a:t>
            </a: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Branche</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Neben den bereits vorhandenen Konkurrenten, ist die zweite Komponente im Porter Modell die </a:t>
            </a:r>
            <a:r>
              <a:rPr kumimoji="0" lang="de-DE" sz="1000" b="1" i="0" u="none" strike="noStrike" kern="1200" cap="none" spc="0" normalizeH="0" baseline="0" noProof="0" dirty="0">
                <a:ln>
                  <a:noFill/>
                </a:ln>
                <a:solidFill>
                  <a:prstClr val="black"/>
                </a:solidFill>
                <a:effectLst/>
                <a:uLnTx/>
                <a:uFillTx/>
                <a:latin typeface="Arial"/>
                <a:ea typeface="Arial"/>
                <a:cs typeface="Arial"/>
                <a:sym typeface="Arial"/>
              </a:rPr>
              <a:t>Bedrohung durch neue Anbieter, also die Wettbewerbsintensität</a:t>
            </a: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 Treten neue Konkurrenten in die Branche ein, so erhöht sich der Preisdruck. Ob dies passiert, hängt von der Höhe der Markteintrittsbarrieren ab. Je größer diese sind, desto weniger neue Konkurrenten kommen hinzu und desto geschützter ist die Position unseres Unternehmens in der Branche.</a:t>
            </a:r>
            <a:endParaRPr kumimoji="0" lang="de-DE" sz="1000" b="0" i="0" u="none" strike="noStrike" kern="1200" cap="none" spc="0" normalizeH="0" baseline="0" noProof="0" dirty="0" smtClean="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00" b="0" i="0" u="none" strike="noStrike" kern="1200" cap="none" spc="0" normalizeH="0" baseline="0" noProof="0" dirty="0">
                <a:ln>
                  <a:noFill/>
                </a:ln>
                <a:solidFill>
                  <a:prstClr val="black"/>
                </a:solidFill>
                <a:effectLst/>
                <a:uLnTx/>
                <a:uFillTx/>
                <a:latin typeface="Arial"/>
                <a:ea typeface="Arial"/>
                <a:cs typeface="Arial"/>
                <a:sym typeface="Arial"/>
              </a:rPr>
              <a:t>Markteintrittsbarrieren können zum Beispiel Skalen-Effekte sein. Damit ist gemeint, dass Unternehmen, die in die Branche eintreten, am Anfang oft weniger Gewinn machen und so einen Kostennachteil gegenüber bestehenden Wettbewerbern haben. Eine weitere Barriere kann eine hohe Differenzierung der Produkte sein. Denn wenn die Kunden eine hohe Bindung zum bisherigen Produkt haben, steigen sie ungern auf ein anderes Produkt um. Auch der Zugang zu Vertriebskanälen ist ein wichtiger Faktor. Sind diese gebunden oder belegt, ist das für neue Wettbewerber ein Hindernis, in die Branche einzutreten</a:t>
            </a:r>
            <a:r>
              <a:rPr kumimoji="0" lang="de-DE" sz="1000" b="0" i="0" u="none" strike="noStrike" kern="1200" cap="none" spc="0" normalizeH="0" baseline="0" noProof="0" dirty="0" smtClean="0">
                <a:ln>
                  <a:noFill/>
                </a:ln>
                <a:solidFill>
                  <a:prstClr val="black"/>
                </a:solidFill>
                <a:effectLst/>
                <a:uLnTx/>
                <a:uFillTx/>
                <a:latin typeface="Arial"/>
                <a:ea typeface="Arial"/>
                <a:cs typeface="Arial"/>
                <a:sym typeface="Arial"/>
              </a:rPr>
              <a:t>.</a:t>
            </a:r>
            <a:endParaRPr kumimoji="0" lang="de-DE" sz="10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9" name="Textfeld 28">
            <a:extLst>
              <a:ext uri="{FF2B5EF4-FFF2-40B4-BE49-F238E27FC236}">
                <a16:creationId xmlns:a16="http://schemas.microsoft.com/office/drawing/2014/main" id="{BDC7B5DB-53D6-4328-BC20-E8136BD07E68}"/>
              </a:ext>
            </a:extLst>
          </p:cNvPr>
          <p:cNvSpPr txBox="1"/>
          <p:nvPr/>
        </p:nvSpPr>
        <p:spPr>
          <a:xfrm>
            <a:off x="8960748" y="4317312"/>
            <a:ext cx="2526082"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Ausführliche </a:t>
            </a: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Recherche</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nötig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eck 33"/>
          <p:cNvSpPr/>
          <p:nvPr/>
        </p:nvSpPr>
        <p:spPr>
          <a:xfrm>
            <a:off x="58870" y="6099242"/>
            <a:ext cx="3178522" cy="6924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t>Ein spannendes Video dazu findet ihr hier:</a:t>
            </a:r>
            <a:endParaRPr kumimoji="0" lang="de-DE" sz="900" b="1" i="0" u="none" strike="noStrike" kern="1200" cap="none" spc="0" normalizeH="0" baseline="0" noProof="0" dirty="0">
              <a:ln>
                <a:noFill/>
              </a:ln>
              <a:solidFill>
                <a:srgbClr val="5CB6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hlinkClick r:id="rId7"/>
              </a:rPr>
              <a:t>https://studyflix.de/wirtschaft/porters-five-forces-289</a:t>
            </a: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t/>
            </a:r>
            <a:b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br>
            <a:endPar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600" b="0" i="0" u="none" strike="noStrike" kern="1200" cap="none" spc="0" normalizeH="0" baseline="0" noProof="0" dirty="0" smtClean="0">
                <a:ln>
                  <a:noFill/>
                </a:ln>
                <a:solidFill>
                  <a:prstClr val="black"/>
                </a:solidFill>
                <a:effectLst/>
                <a:uLnTx/>
                <a:uFillTx/>
                <a:latin typeface="Arial"/>
                <a:ea typeface="Arial"/>
                <a:cs typeface="Arial"/>
                <a:sym typeface="Arial"/>
              </a:rPr>
              <a:t>Quelle</a:t>
            </a:r>
            <a:r>
              <a:rPr kumimoji="0" lang="de-DE" sz="600" b="0" i="0" u="none" strike="noStrike" kern="1200" cap="none" spc="0" normalizeH="0" baseline="0" noProof="0" dirty="0">
                <a:ln>
                  <a:noFill/>
                </a:ln>
                <a:solidFill>
                  <a:prstClr val="black"/>
                </a:solidFill>
                <a:effectLst/>
                <a:uLnTx/>
                <a:uFillTx/>
                <a:latin typeface="Arial"/>
                <a:ea typeface="Arial"/>
                <a:cs typeface="Arial"/>
                <a:sym typeface="Arial"/>
              </a:rPr>
              <a:t>: https://www.startupbrett.de/markteintrittsbarrieren-und-moeglichkeiten-der-analyse-vor-markteintritt/</a:t>
            </a:r>
          </a:p>
        </p:txBody>
      </p:sp>
    </p:spTree>
    <p:extLst>
      <p:ext uri="{BB962C8B-B14F-4D97-AF65-F5344CB8AC3E}">
        <p14:creationId xmlns:p14="http://schemas.microsoft.com/office/powerpoint/2010/main" val="4191173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63360" y="-48831"/>
            <a:ext cx="12467706" cy="6871110"/>
            <a:chOff x="63360" y="-48831"/>
            <a:chExt cx="12467706" cy="6871110"/>
          </a:xfrm>
        </p:grpSpPr>
        <p:sp>
          <p:nvSpPr>
            <p:cNvPr id="5" name="Textfeld 4">
              <a:extLst>
                <a:ext uri="{FF2B5EF4-FFF2-40B4-BE49-F238E27FC236}">
                  <a16:creationId xmlns:a16="http://schemas.microsoft.com/office/drawing/2014/main" id="{9165D3B5-9ECB-4AA1-BFBE-D146BFADBE22}"/>
                </a:ext>
              </a:extLst>
            </p:cNvPr>
            <p:cNvSpPr txBox="1"/>
            <p:nvPr/>
          </p:nvSpPr>
          <p:spPr>
            <a:xfrm>
              <a:off x="1974887" y="277499"/>
              <a:ext cx="10556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srgbClr val="5CB600"/>
                  </a:solidFill>
                  <a:effectLst/>
                  <a:uLnTx/>
                  <a:uFillTx/>
                  <a:latin typeface="Raleway"/>
                  <a:ea typeface="+mn-ea"/>
                  <a:cs typeface="+mn-cs"/>
                </a:rPr>
                <a:t>Markteintrittsbarrieren - </a:t>
              </a:r>
              <a:r>
                <a:rPr kumimoji="0" lang="de-DE" sz="4000" b="1" i="0" u="none" strike="noStrike" kern="1200" cap="none" spc="0" normalizeH="0" baseline="0" noProof="0" dirty="0">
                  <a:ln>
                    <a:noFill/>
                  </a:ln>
                  <a:solidFill>
                    <a:srgbClr val="5CB600"/>
                  </a:solidFill>
                  <a:effectLst/>
                  <a:uLnTx/>
                  <a:uFillTx/>
                  <a:latin typeface="Raleway"/>
                  <a:ea typeface="+mn-ea"/>
                  <a:cs typeface="+mn-cs"/>
                </a:rPr>
                <a:t>W</a:t>
              </a:r>
              <a:r>
                <a:rPr kumimoji="0" lang="de-DE" sz="4000" b="1" i="0" u="none" strike="noStrike" kern="1200" cap="none" spc="0" normalizeH="0" baseline="0" noProof="0" dirty="0" smtClean="0">
                  <a:ln>
                    <a:noFill/>
                  </a:ln>
                  <a:solidFill>
                    <a:srgbClr val="5CB600"/>
                  </a:solidFill>
                  <a:effectLst/>
                  <a:uLnTx/>
                  <a:uFillTx/>
                  <a:latin typeface="Raleway"/>
                  <a:ea typeface="+mn-ea"/>
                  <a:cs typeface="+mn-cs"/>
                </a:rPr>
                <a:t>ettbewerb</a:t>
              </a:r>
              <a:endParaRPr kumimoji="0" lang="de-DE" sz="4000" b="1" i="0" u="none" strike="noStrike" kern="1200" cap="none" spc="0" normalizeH="0" baseline="0" noProof="0" dirty="0">
                <a:ln>
                  <a:noFill/>
                </a:ln>
                <a:solidFill>
                  <a:srgbClr val="5CB600"/>
                </a:solidFill>
                <a:effectLst/>
                <a:uLnTx/>
                <a:uFillTx/>
                <a:latin typeface="Raleway"/>
                <a:ea typeface="+mn-ea"/>
                <a:cs typeface="+mn-cs"/>
              </a:endParaRPr>
            </a:p>
          </p:txBody>
        </p:sp>
        <p:grpSp>
          <p:nvGrpSpPr>
            <p:cNvPr id="16" name="Gruppieren 15"/>
            <p:cNvGrpSpPr/>
            <p:nvPr/>
          </p:nvGrpSpPr>
          <p:grpSpPr>
            <a:xfrm>
              <a:off x="63360" y="-48831"/>
              <a:ext cx="12213229" cy="6871110"/>
              <a:chOff x="83238" y="-48831"/>
              <a:chExt cx="12213229" cy="6871110"/>
            </a:xfrm>
          </p:grpSpPr>
          <p:sp>
            <p:nvSpPr>
              <p:cNvPr id="41" name="Rechteck 40">
                <a:extLst>
                  <a:ext uri="{FF2B5EF4-FFF2-40B4-BE49-F238E27FC236}">
                    <a16:creationId xmlns:a16="http://schemas.microsoft.com/office/drawing/2014/main" id="{E7B5B36F-DC77-4B80-8E94-DDE2A31EA6F9}"/>
                  </a:ext>
                </a:extLst>
              </p:cNvPr>
              <p:cNvSpPr/>
              <p:nvPr/>
            </p:nvSpPr>
            <p:spPr>
              <a:xfrm>
                <a:off x="83238" y="1338346"/>
                <a:ext cx="591847" cy="53118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42">
                <a:extLst>
                  <a:ext uri="{FF2B5EF4-FFF2-40B4-BE49-F238E27FC236}">
                    <a16:creationId xmlns:a16="http://schemas.microsoft.com/office/drawing/2014/main" id="{3A1404F5-A04F-45ED-B67A-6347B439B0BD}"/>
                  </a:ext>
                </a:extLst>
              </p:cNvPr>
              <p:cNvSpPr/>
              <p:nvPr/>
            </p:nvSpPr>
            <p:spPr>
              <a:xfrm>
                <a:off x="8936550" y="1883674"/>
                <a:ext cx="319581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39">
                <a:extLst>
                  <a:ext uri="{FF2B5EF4-FFF2-40B4-BE49-F238E27FC236}">
                    <a16:creationId xmlns:a16="http://schemas.microsoft.com/office/drawing/2014/main" id="{3A1404F5-A04F-45ED-B67A-6347B439B0BD}"/>
                  </a:ext>
                </a:extLst>
              </p:cNvPr>
              <p:cNvSpPr/>
              <p:nvPr/>
            </p:nvSpPr>
            <p:spPr>
              <a:xfrm>
                <a:off x="83238" y="1884588"/>
                <a:ext cx="3272867" cy="4907151"/>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hteck 41">
                <a:extLst>
                  <a:ext uri="{FF2B5EF4-FFF2-40B4-BE49-F238E27FC236}">
                    <a16:creationId xmlns:a16="http://schemas.microsoft.com/office/drawing/2014/main" id="{3A1404F5-A04F-45ED-B67A-6347B439B0BD}"/>
                  </a:ext>
                </a:extLst>
              </p:cNvPr>
              <p:cNvSpPr/>
              <p:nvPr/>
            </p:nvSpPr>
            <p:spPr>
              <a:xfrm>
                <a:off x="3350147" y="1883674"/>
                <a:ext cx="559617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43">
                <a:extLst>
                  <a:ext uri="{FF2B5EF4-FFF2-40B4-BE49-F238E27FC236}">
                    <a16:creationId xmlns:a16="http://schemas.microsoft.com/office/drawing/2014/main" id="{3A1404F5-A04F-45ED-B67A-6347B439B0BD}"/>
                  </a:ext>
                </a:extLst>
              </p:cNvPr>
              <p:cNvSpPr/>
              <p:nvPr/>
            </p:nvSpPr>
            <p:spPr>
              <a:xfrm>
                <a:off x="8946321" y="4204411"/>
                <a:ext cx="3186043" cy="2587328"/>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uppieren 12"/>
              <p:cNvGrpSpPr/>
              <p:nvPr/>
            </p:nvGrpSpPr>
            <p:grpSpPr>
              <a:xfrm>
                <a:off x="83239" y="-48831"/>
                <a:ext cx="12213228" cy="6871110"/>
                <a:chOff x="83239" y="-48831"/>
                <a:chExt cx="12213228" cy="6871110"/>
              </a:xfrm>
            </p:grpSpPr>
            <p:pic>
              <p:nvPicPr>
                <p:cNvPr id="32" name="Grafik 31">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33" name="Rechteck 32">
                  <a:extLst>
                    <a:ext uri="{FF2B5EF4-FFF2-40B4-BE49-F238E27FC236}">
                      <a16:creationId xmlns:a16="http://schemas.microsoft.com/office/drawing/2014/main" id="{9C31A484-C73B-4926-8890-020397C52173}"/>
                    </a:ext>
                  </a:extLst>
                </p:cNvPr>
                <p:cNvSpPr/>
                <p:nvPr/>
              </p:nvSpPr>
              <p:spPr>
                <a:xfrm>
                  <a:off x="3390677" y="1329914"/>
                  <a:ext cx="5555644" cy="523220"/>
                </a:xfrm>
                <a:prstGeom prst="rect">
                  <a:avLst/>
                </a:prstGeom>
                <a:solidFill>
                  <a:srgbClr val="5CB600"/>
                </a:solidFill>
                <a:ln w="28575">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Durchführung</a:t>
                  </a:r>
                </a:p>
              </p:txBody>
            </p:sp>
            <p:sp>
              <p:nvSpPr>
                <p:cNvPr id="38" name="Rechteck 37">
                  <a:extLst>
                    <a:ext uri="{FF2B5EF4-FFF2-40B4-BE49-F238E27FC236}">
                      <a16:creationId xmlns:a16="http://schemas.microsoft.com/office/drawing/2014/main" id="{47260A5F-E2D3-4643-AC62-198266A2F9D5}"/>
                    </a:ext>
                  </a:extLst>
                </p:cNvPr>
                <p:cNvSpPr/>
                <p:nvPr/>
              </p:nvSpPr>
              <p:spPr>
                <a:xfrm>
                  <a:off x="83239" y="1329914"/>
                  <a:ext cx="3404458" cy="523220"/>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Anlass/ Situation</a:t>
                  </a:r>
                </a:p>
              </p:txBody>
            </p:sp>
            <p:sp>
              <p:nvSpPr>
                <p:cNvPr id="30" name="Rechteck 29">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hteck 30">
                  <a:extLst>
                    <a:ext uri="{FF2B5EF4-FFF2-40B4-BE49-F238E27FC236}">
                      <a16:creationId xmlns:a16="http://schemas.microsoft.com/office/drawing/2014/main" id="{9C31A484-C73B-4926-8890-020397C52173}"/>
                    </a:ext>
                  </a:extLst>
                </p:cNvPr>
                <p:cNvSpPr/>
                <p:nvPr/>
              </p:nvSpPr>
              <p:spPr>
                <a:xfrm>
                  <a:off x="8980891" y="1353383"/>
                  <a:ext cx="3151473" cy="516147"/>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Pros &amp; </a:t>
                  </a:r>
                  <a:r>
                    <a:rPr kumimoji="0" lang="de-DE"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a:t>
                  </a:r>
                  <a:endParaRPr kumimoji="0" lang="de-D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feld 1"/>
                <p:cNvSpPr txBox="1"/>
                <p:nvPr/>
              </p:nvSpPr>
              <p:spPr>
                <a:xfrm>
                  <a:off x="149502" y="876290"/>
                  <a:ext cx="20215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rPr>
                    <a:t>Innovation </a:t>
                  </a:r>
                  <a:r>
                    <a:rPr kumimoji="0" lang="de-DE" sz="1600" b="1" i="0" u="none" strike="noStrike" kern="1200" cap="none" spc="0" normalizeH="0" baseline="0" noProof="0" dirty="0" err="1">
                      <a:ln>
                        <a:noFill/>
                      </a:ln>
                      <a:solidFill>
                        <a:srgbClr val="5CB600"/>
                      </a:solidFill>
                      <a:effectLst/>
                      <a:uLnTx/>
                      <a:uFillTx/>
                      <a:latin typeface="Calibri" panose="020F0502020204030204"/>
                      <a:ea typeface="+mn-ea"/>
                      <a:cs typeface="+mn-cs"/>
                    </a:rPr>
                    <a:t>ToolBox</a:t>
                  </a:r>
                  <a:endPar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endParaRPr>
                </a:p>
              </p:txBody>
            </p:sp>
            <p:sp>
              <p:nvSpPr>
                <p:cNvPr id="4" name="Rechteck 3"/>
                <p:cNvSpPr/>
                <p:nvPr/>
              </p:nvSpPr>
              <p:spPr>
                <a:xfrm>
                  <a:off x="11661913" y="1809559"/>
                  <a:ext cx="470451" cy="2434498"/>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hteck 44"/>
                <p:cNvSpPr/>
                <p:nvPr/>
              </p:nvSpPr>
              <p:spPr>
                <a:xfrm>
                  <a:off x="11661914" y="4230787"/>
                  <a:ext cx="470450" cy="2591492"/>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02466" y="2508437"/>
                  <a:ext cx="694001" cy="694001"/>
                </a:xfrm>
                <a:prstGeom prst="rect">
                  <a:avLst/>
                </a:prstGeom>
              </p:spPr>
            </p:pic>
            <p:pic>
              <p:nvPicPr>
                <p:cNvPr id="46" name="Grafik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93303" y="5201941"/>
                  <a:ext cx="694001" cy="69400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sp>
        <p:nvSpPr>
          <p:cNvPr id="28" name="Textfeld 27">
            <a:extLst>
              <a:ext uri="{FF2B5EF4-FFF2-40B4-BE49-F238E27FC236}">
                <a16:creationId xmlns:a16="http://schemas.microsoft.com/office/drawing/2014/main" id="{A1782B68-B5EB-4D7C-AAFE-E994E0AB6847}"/>
              </a:ext>
            </a:extLst>
          </p:cNvPr>
          <p:cNvSpPr txBox="1"/>
          <p:nvPr/>
        </p:nvSpPr>
        <p:spPr>
          <a:xfrm>
            <a:off x="3429104" y="1996575"/>
            <a:ext cx="5487567"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400" b="1" i="0" u="none" strike="noStrike" kern="1200" cap="none" spc="0" normalizeH="0" baseline="0" noProof="0" dirty="0">
                <a:ln>
                  <a:noFill/>
                </a:ln>
                <a:solidFill>
                  <a:prstClr val="black"/>
                </a:solidFill>
                <a:effectLst/>
                <a:uLnTx/>
                <a:uFillTx/>
                <a:latin typeface="Arial"/>
                <a:ea typeface="Arial"/>
                <a:cs typeface="Arial"/>
                <a:sym typeface="Arial"/>
              </a:rPr>
              <a:t>Porters </a:t>
            </a:r>
            <a:r>
              <a:rPr kumimoji="0" lang="de-DE" sz="1400" b="1" i="0" u="none" strike="noStrike" kern="1200" cap="none" spc="0" normalizeH="0" baseline="0" noProof="0" dirty="0" err="1">
                <a:ln>
                  <a:noFill/>
                </a:ln>
                <a:solidFill>
                  <a:prstClr val="black"/>
                </a:solidFill>
                <a:effectLst/>
                <a:uLnTx/>
                <a:uFillTx/>
                <a:latin typeface="Arial"/>
                <a:ea typeface="Arial"/>
                <a:cs typeface="Arial"/>
                <a:sym typeface="Arial"/>
              </a:rPr>
              <a:t>Five</a:t>
            </a:r>
            <a:r>
              <a:rPr kumimoji="0" lang="de-DE" sz="1400" b="1" i="0" u="none" strike="noStrike" kern="1200" cap="none" spc="0" normalizeH="0" baseline="0" noProof="0" dirty="0">
                <a:ln>
                  <a:noFill/>
                </a:ln>
                <a:solidFill>
                  <a:prstClr val="black"/>
                </a:solidFill>
                <a:effectLst/>
                <a:uLnTx/>
                <a:uFillTx/>
                <a:latin typeface="Arial"/>
                <a:ea typeface="Arial"/>
                <a:cs typeface="Arial"/>
                <a:sym typeface="Arial"/>
              </a:rPr>
              <a:t>-Forces-Modell - </a:t>
            </a:r>
            <a:r>
              <a:rPr kumimoji="0" lang="de-DE" sz="1400" b="1" i="0" u="none" strike="noStrike" kern="1200" cap="none" spc="0" normalizeH="0" baseline="0" noProof="0" dirty="0" smtClean="0">
                <a:ln>
                  <a:noFill/>
                </a:ln>
                <a:solidFill>
                  <a:prstClr val="black"/>
                </a:solidFill>
                <a:effectLst/>
                <a:uLnTx/>
                <a:uFillTx/>
                <a:latin typeface="Arial"/>
                <a:ea typeface="Arial"/>
                <a:cs typeface="Arial"/>
                <a:sym typeface="Arial"/>
              </a:rPr>
              <a:t>Branchenstrukturanalyse</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3. Macht </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der </a:t>
            </a: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Lieferanten</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Eine weitere Kraft, die auf den Markt einwirkt, ist die </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Verhandlungsmacht der Lieferanten</a:t>
            </a: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 Diese können einen großen Einfluss auf die Branche haben und eine Gefahr sein, wenn sie damit drohen, die Preise für </a:t>
            </a:r>
            <a:r>
              <a:rPr kumimoji="0" lang="de-DE" sz="1050" b="0" i="0" u="none" strike="noStrike" kern="1200" cap="none" spc="0" normalizeH="0" baseline="0" noProof="0" dirty="0" smtClean="0">
                <a:ln>
                  <a:noFill/>
                </a:ln>
                <a:solidFill>
                  <a:prstClr val="black"/>
                </a:solidFill>
                <a:effectLst/>
                <a:uLnTx/>
                <a:uFillTx/>
                <a:latin typeface="Arial"/>
                <a:ea typeface="Arial"/>
                <a:cs typeface="Arial"/>
                <a:sym typeface="Arial"/>
              </a:rPr>
              <a:t>Waren/Dienstleistungen </a:t>
            </a: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zu erhöhen.</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0" i="0" u="none" strike="noStrike" kern="1200" cap="none" spc="0" normalizeH="0" baseline="0" noProof="0" dirty="0" smtClean="0">
                <a:ln>
                  <a:noFill/>
                </a:ln>
                <a:solidFill>
                  <a:prstClr val="black"/>
                </a:solidFill>
                <a:effectLst/>
                <a:uLnTx/>
                <a:uFillTx/>
                <a:latin typeface="Arial"/>
                <a:ea typeface="Arial"/>
                <a:cs typeface="Arial"/>
                <a:sym typeface="Arial"/>
              </a:rPr>
              <a:t>Die </a:t>
            </a: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Verhandlungsmacht der Lieferanten ist beispielsweise dann hoch, wenn unsere Umstellungskosten im Falle eines Lieferantenwechsels hoch sind. Falls unser Unternehmen nicht mit Rückwärtsintegration drohen kann, ist die Verhandlungsmacht der Lieferanten ebenfalls hoch. Rückwärtsintegration bedeutet, dass wir drohen könnten, die Vorprodukte selbst herzustellen und so auf den Lieferanten verzichten können. </a:t>
            </a:r>
            <a:endParaRPr kumimoji="0" lang="de-DE" sz="1050" b="0" i="0" u="none" strike="noStrike" kern="1200" cap="none" spc="0" normalizeH="0" baseline="0" noProof="0" dirty="0" smtClean="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4</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 Macht der </a:t>
            </a:r>
            <a:r>
              <a:rPr kumimoji="0" lang="de-DE" sz="1050" b="1" i="0" u="none" strike="noStrike" kern="1200" cap="none" spc="0" normalizeH="0" baseline="0" noProof="0" dirty="0" smtClean="0">
                <a:ln>
                  <a:noFill/>
                </a:ln>
                <a:solidFill>
                  <a:prstClr val="black"/>
                </a:solidFill>
                <a:effectLst/>
                <a:uLnTx/>
                <a:uFillTx/>
                <a:latin typeface="Arial"/>
                <a:ea typeface="Arial"/>
                <a:cs typeface="Arial"/>
                <a:sym typeface="Arial"/>
              </a:rPr>
              <a:t>Kunden</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Dabei geht es speziell um die </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Fähigkeit der Kunden, die Preise </a:t>
            </a: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zu senken. Es hängt davon ab, wie viele Käufer oder Kunden ein Unternehmen hat, wie wichtig jeder Kunde ist und wie viel es einen Kunden kosten würde, von einem Unternehmen zum anderen zu wechseln. Je kleiner und mächtiger ein Kundenstamm ist, desto mehr Macht hat er.</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5. Bedrohung durch Ersatzprodukte</a:t>
            </a:r>
          </a:p>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Ersatzprodukte, die anstelle von Produkten oder Dienstleistungen eines Unternehmens eingesetzt werden können, stellen eine Bedrohung dar. Zum Beispiel, wenn Kunden sich darauf verlassen, dass </a:t>
            </a:r>
            <a:r>
              <a:rPr kumimoji="0" lang="de-DE" sz="1050" b="1" i="0" u="none" strike="noStrike" kern="1200" cap="none" spc="0" normalizeH="0" baseline="0" noProof="0" dirty="0">
                <a:ln>
                  <a:noFill/>
                </a:ln>
                <a:solidFill>
                  <a:prstClr val="black"/>
                </a:solidFill>
                <a:effectLst/>
                <a:uLnTx/>
                <a:uFillTx/>
                <a:latin typeface="Arial"/>
                <a:ea typeface="Arial"/>
                <a:cs typeface="Arial"/>
                <a:sym typeface="Arial"/>
              </a:rPr>
              <a:t>ein Unternehmen ein Werkzeug oder eine Dienstleistung anbietet, die durch ein anderes Werkzeug oder eine andere Dienstleistung ersetzt </a:t>
            </a:r>
            <a:r>
              <a:rPr kumimoji="0" lang="de-DE" sz="1050" b="0" i="0" u="none" strike="noStrike" kern="1200" cap="none" spc="0" normalizeH="0" baseline="0" noProof="0" dirty="0">
                <a:ln>
                  <a:noFill/>
                </a:ln>
                <a:solidFill>
                  <a:prstClr val="black"/>
                </a:solidFill>
                <a:effectLst/>
                <a:uLnTx/>
                <a:uFillTx/>
                <a:latin typeface="Arial"/>
                <a:ea typeface="Arial"/>
                <a:cs typeface="Arial"/>
                <a:sym typeface="Arial"/>
              </a:rPr>
              <a:t>werden oder indem die Aufgabe manuell ausgeführt werden kann. Wenn diese Substitution relativ einfach und kostengünstig ist, kann die Macht eines Unternehmens geschwächt werden</a:t>
            </a:r>
            <a:r>
              <a:rPr kumimoji="0" lang="de-DE" sz="1050" b="0" i="0" u="none" strike="noStrike" kern="1200" cap="none" spc="0" normalizeH="0" baseline="0" noProof="0" dirty="0" smtClean="0">
                <a:ln>
                  <a:noFill/>
                </a:ln>
                <a:solidFill>
                  <a:prstClr val="black"/>
                </a:solidFill>
                <a:effectLst/>
                <a:uLnTx/>
                <a:uFillTx/>
                <a:latin typeface="Arial"/>
                <a:ea typeface="Arial"/>
                <a:cs typeface="Arial"/>
                <a:sym typeface="Arial"/>
              </a:rPr>
              <a:t>.</a:t>
            </a:r>
            <a:endParaRPr kumimoji="0" lang="de-DE" sz="105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Rechteck 5"/>
          <p:cNvSpPr/>
          <p:nvPr/>
        </p:nvSpPr>
        <p:spPr>
          <a:xfrm>
            <a:off x="58870" y="6099242"/>
            <a:ext cx="3178522" cy="6924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t>Ein spannendes Video dazu findet ihr hier:</a:t>
            </a:r>
            <a:endParaRPr kumimoji="0" lang="de-DE" sz="900" b="1" i="0" u="none" strike="noStrike" kern="1200" cap="none" spc="0" normalizeH="0" baseline="0" noProof="0" dirty="0">
              <a:ln>
                <a:noFill/>
              </a:ln>
              <a:solidFill>
                <a:srgbClr val="5CB6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hlinkClick r:id="rId7"/>
              </a:rPr>
              <a:t>https://studyflix.de/wirtschaft/porters-five-forces-289</a:t>
            </a:r>
            <a: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t/>
            </a:r>
            <a:br>
              <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rPr>
            </a:br>
            <a:endParaRPr kumimoji="0" lang="de-DE" sz="900" b="1" i="0" u="none" strike="noStrike" kern="1200" cap="none" spc="0" normalizeH="0" baseline="0" noProof="0" dirty="0" smtClean="0">
              <a:ln>
                <a:noFill/>
              </a:ln>
              <a:solidFill>
                <a:srgbClr val="5CB6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de-DE" sz="600" b="0" i="0" u="none" strike="noStrike" kern="1200" cap="none" spc="0" normalizeH="0" baseline="0" noProof="0" dirty="0" smtClean="0">
                <a:ln>
                  <a:noFill/>
                </a:ln>
                <a:solidFill>
                  <a:prstClr val="black"/>
                </a:solidFill>
                <a:effectLst/>
                <a:uLnTx/>
                <a:uFillTx/>
                <a:latin typeface="Arial"/>
                <a:ea typeface="Arial"/>
                <a:cs typeface="Arial"/>
                <a:sym typeface="Arial"/>
              </a:rPr>
              <a:t>Quelle</a:t>
            </a:r>
            <a:r>
              <a:rPr kumimoji="0" lang="de-DE" sz="600" b="0" i="0" u="none" strike="noStrike" kern="1200" cap="none" spc="0" normalizeH="0" baseline="0" noProof="0" dirty="0">
                <a:ln>
                  <a:noFill/>
                </a:ln>
                <a:solidFill>
                  <a:prstClr val="black"/>
                </a:solidFill>
                <a:effectLst/>
                <a:uLnTx/>
                <a:uFillTx/>
                <a:latin typeface="Arial"/>
                <a:ea typeface="Arial"/>
                <a:cs typeface="Arial"/>
                <a:sym typeface="Arial"/>
              </a:rPr>
              <a:t>: https://www.startupbrett.de/markteintrittsbarrieren-und-moeglichkeiten-der-analyse-vor-markteintritt/</a:t>
            </a:r>
          </a:p>
        </p:txBody>
      </p:sp>
      <p:sp>
        <p:nvSpPr>
          <p:cNvPr id="34" name="Textfeld 33">
            <a:extLst>
              <a:ext uri="{FF2B5EF4-FFF2-40B4-BE49-F238E27FC236}">
                <a16:creationId xmlns:a16="http://schemas.microsoft.com/office/drawing/2014/main" id="{BDC7B5DB-53D6-4328-BC20-E8136BD07E68}"/>
              </a:ext>
            </a:extLst>
          </p:cNvPr>
          <p:cNvSpPr txBox="1"/>
          <p:nvPr/>
        </p:nvSpPr>
        <p:spPr>
          <a:xfrm>
            <a:off x="9047343" y="1996575"/>
            <a:ext cx="2526082" cy="76944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Ganzheitlicher</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Ansatz</a:t>
            </a:r>
            <a:b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Einfach zu verstehen</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und durchzuführen</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feld 34">
            <a:extLst>
              <a:ext uri="{FF2B5EF4-FFF2-40B4-BE49-F238E27FC236}">
                <a16:creationId xmlns:a16="http://schemas.microsoft.com/office/drawing/2014/main" id="{A1782B68-B5EB-4D7C-AAFE-E994E0AB6847}"/>
              </a:ext>
            </a:extLst>
          </p:cNvPr>
          <p:cNvSpPr txBox="1"/>
          <p:nvPr/>
        </p:nvSpPr>
        <p:spPr>
          <a:xfrm>
            <a:off x="128095" y="1996575"/>
            <a:ext cx="3079745"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1" i="0" u="none" strike="noStrike" kern="1200" cap="none" spc="0" normalizeH="0" baseline="0" noProof="0" dirty="0" smtClean="0">
                <a:ln>
                  <a:noFill/>
                </a:ln>
                <a:solidFill>
                  <a:prstClr val="black"/>
                </a:solidFill>
                <a:effectLst/>
                <a:uLnTx/>
                <a:uFillTx/>
                <a:latin typeface="Arial"/>
                <a:ea typeface="Arial"/>
                <a:cs typeface="Arial"/>
                <a:sym typeface="Arial"/>
              </a:rPr>
              <a:t>Analyse des Marktes </a:t>
            </a:r>
            <a:r>
              <a:rPr kumimoji="0" lang="de-DE" sz="1100" b="0" i="0" u="none" strike="noStrike" kern="1200" cap="none" spc="0" normalizeH="0" baseline="0" noProof="0" dirty="0" smtClean="0">
                <a:ln>
                  <a:noFill/>
                </a:ln>
                <a:solidFill>
                  <a:prstClr val="black"/>
                </a:solidFill>
                <a:effectLst/>
                <a:uLnTx/>
                <a:uFillTx/>
                <a:latin typeface="Arial"/>
                <a:ea typeface="Arial"/>
                <a:cs typeface="Arial"/>
                <a:sym typeface="Arial"/>
              </a:rPr>
              <a:t>und insbesondere der </a:t>
            </a:r>
            <a:r>
              <a:rPr kumimoji="0" lang="de-DE" sz="1100" b="1" i="0" u="none" strike="noStrike" kern="1200" cap="none" spc="0" normalizeH="0" baseline="0" noProof="0" dirty="0" smtClean="0">
                <a:ln>
                  <a:noFill/>
                </a:ln>
                <a:solidFill>
                  <a:prstClr val="black"/>
                </a:solidFill>
                <a:effectLst/>
                <a:uLnTx/>
                <a:uFillTx/>
                <a:latin typeface="Arial"/>
                <a:ea typeface="Arial"/>
                <a:cs typeface="Arial"/>
                <a:sym typeface="Arial"/>
              </a:rPr>
              <a:t>wettbewerblichen Markteintrittsbarrieren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kumimoji="0" lang="de-DE" sz="1100" b="1" i="0" u="none" strike="noStrike" kern="1200" cap="none" spc="0" normalizeH="0" baseline="0" noProof="0" dirty="0">
              <a:ln>
                <a:noFill/>
              </a:ln>
              <a:solidFill>
                <a:prstClr val="black"/>
              </a:solidFill>
              <a:effectLst/>
              <a:uLnTx/>
              <a:uFillTx/>
              <a:latin typeface="Arial"/>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Ein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ganzheitliches Bild des Marktes</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hilft Startups bei der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Entscheidung</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ob sie in einen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Markt eintreten </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wollen und falls ja,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auf was sie achten </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müssen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kumimoji="0" lang="de-DE" sz="1100" b="0" i="0" u="none" strike="noStrike" kern="1200" cap="none" spc="0" normalizeH="0" baseline="0" noProof="0" dirty="0">
              <a:ln>
                <a:noFill/>
              </a:ln>
              <a:solidFill>
                <a:prstClr val="black"/>
              </a:solidFill>
              <a:effectLst/>
              <a:uLnTx/>
              <a:uFillTx/>
              <a:latin typeface="Arial"/>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Auf Basis der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Ergebnisse</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können </a:t>
            </a:r>
            <a:r>
              <a:rPr kumimoji="0" lang="de-DE" sz="1100" b="1" i="0" u="none" strike="noStrike" kern="1200" cap="none" spc="0" normalizeH="0" baseline="0" noProof="0" dirty="0" smtClean="0">
                <a:ln>
                  <a:noFill/>
                </a:ln>
                <a:solidFill>
                  <a:prstClr val="black"/>
                </a:solidFill>
                <a:effectLst/>
                <a:uLnTx/>
                <a:uFillTx/>
                <a:latin typeface="Arial"/>
                <a:ea typeface="+mn-ea"/>
                <a:cs typeface="Arial"/>
                <a:sym typeface="Arial"/>
              </a:rPr>
              <a:t>Strategien</a:t>
            </a:r>
            <a:r>
              <a:rPr kumimoji="0" lang="de-DE" sz="1100" b="0" i="0" u="none" strike="noStrike" kern="1200" cap="none" spc="0" normalizeH="0" baseline="0" noProof="0" dirty="0" smtClean="0">
                <a:ln>
                  <a:noFill/>
                </a:ln>
                <a:solidFill>
                  <a:prstClr val="black"/>
                </a:solidFill>
                <a:effectLst/>
                <a:uLnTx/>
                <a:uFillTx/>
                <a:latin typeface="Arial"/>
                <a:ea typeface="+mn-ea"/>
                <a:cs typeface="Arial"/>
                <a:sym typeface="Arial"/>
              </a:rPr>
              <a:t> für das weitere Vorgehen abgeleitet werden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feld 35">
            <a:extLst>
              <a:ext uri="{FF2B5EF4-FFF2-40B4-BE49-F238E27FC236}">
                <a16:creationId xmlns:a16="http://schemas.microsoft.com/office/drawing/2014/main" id="{BDC7B5DB-53D6-4328-BC20-E8136BD07E68}"/>
              </a:ext>
            </a:extLst>
          </p:cNvPr>
          <p:cNvSpPr txBox="1"/>
          <p:nvPr/>
        </p:nvSpPr>
        <p:spPr>
          <a:xfrm>
            <a:off x="8960748" y="4317312"/>
            <a:ext cx="2526082"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Ausführliche </a:t>
            </a:r>
            <a:r>
              <a:rPr kumimoji="0" lang="de-DE"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Recherche</a:t>
            </a: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nötig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1813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5470879-DD84-4149-854A-40BD08D4D4E9}"/>
              </a:ext>
            </a:extLst>
          </p:cNvPr>
          <p:cNvSpPr/>
          <p:nvPr/>
        </p:nvSpPr>
        <p:spPr>
          <a:xfrm>
            <a:off x="40275" y="55658"/>
            <a:ext cx="12104915" cy="87130"/>
          </a:xfrm>
          <a:prstGeom prst="rect">
            <a:avLst/>
          </a:prstGeom>
          <a:solidFill>
            <a:srgbClr val="5CB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eck 6">
            <a:extLst>
              <a:ext uri="{FF2B5EF4-FFF2-40B4-BE49-F238E27FC236}">
                <a16:creationId xmlns:a16="http://schemas.microsoft.com/office/drawing/2014/main" id="{E1E4ACA8-1712-4C0D-B468-87695C79F5DF}"/>
              </a:ext>
            </a:extLst>
          </p:cNvPr>
          <p:cNvSpPr/>
          <p:nvPr/>
        </p:nvSpPr>
        <p:spPr>
          <a:xfrm rot="5400000">
            <a:off x="-3238521" y="3390899"/>
            <a:ext cx="6640335" cy="76200"/>
          </a:xfrm>
          <a:prstGeom prst="rect">
            <a:avLst/>
          </a:prstGeom>
          <a:solidFill>
            <a:srgbClr val="5CB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CAC95930-7AC9-401B-9FDD-A4E8BC813638}"/>
              </a:ext>
            </a:extLst>
          </p:cNvPr>
          <p:cNvSpPr/>
          <p:nvPr/>
        </p:nvSpPr>
        <p:spPr>
          <a:xfrm rot="5400000">
            <a:off x="8790185" y="3407878"/>
            <a:ext cx="6640335" cy="76200"/>
          </a:xfrm>
          <a:prstGeom prst="rect">
            <a:avLst/>
          </a:prstGeom>
          <a:solidFill>
            <a:srgbClr val="5CB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A8A3D136-A5B2-495F-9619-B1ACF5EFDA27}"/>
              </a:ext>
            </a:extLst>
          </p:cNvPr>
          <p:cNvSpPr/>
          <p:nvPr/>
        </p:nvSpPr>
        <p:spPr>
          <a:xfrm>
            <a:off x="40275" y="6749167"/>
            <a:ext cx="12104915" cy="80770"/>
          </a:xfrm>
          <a:prstGeom prst="rect">
            <a:avLst/>
          </a:prstGeom>
          <a:solidFill>
            <a:srgbClr val="5CB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Grafik 50">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183" y="-40156"/>
            <a:ext cx="1490719" cy="976933"/>
          </a:xfrm>
          <a:prstGeom prst="rect">
            <a:avLst/>
          </a:prstGeom>
        </p:spPr>
      </p:pic>
      <p:sp>
        <p:nvSpPr>
          <p:cNvPr id="52" name="Textfeld 51"/>
          <p:cNvSpPr txBox="1"/>
          <p:nvPr/>
        </p:nvSpPr>
        <p:spPr>
          <a:xfrm>
            <a:off x="150205" y="884965"/>
            <a:ext cx="20215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rPr>
              <a:t>Innovation </a:t>
            </a:r>
            <a:r>
              <a:rPr kumimoji="0" lang="de-DE" sz="1600" b="1" i="0" u="none" strike="noStrike" kern="1200" cap="none" spc="0" normalizeH="0" baseline="0" noProof="0" dirty="0" err="1">
                <a:ln>
                  <a:noFill/>
                </a:ln>
                <a:solidFill>
                  <a:srgbClr val="5CB600"/>
                </a:solidFill>
                <a:effectLst/>
                <a:uLnTx/>
                <a:uFillTx/>
                <a:latin typeface="Calibri" panose="020F0502020204030204"/>
                <a:ea typeface="+mn-ea"/>
                <a:cs typeface="+mn-cs"/>
              </a:rPr>
              <a:t>ToolBox</a:t>
            </a:r>
            <a:endParaRPr kumimoji="0" lang="de-DE" sz="1600" b="1" i="0" u="none" strike="noStrike" kern="1200" cap="none" spc="0" normalizeH="0" baseline="0" noProof="0" dirty="0">
              <a:ln>
                <a:noFill/>
              </a:ln>
              <a:solidFill>
                <a:srgbClr val="5CB600"/>
              </a:solidFill>
              <a:effectLst/>
              <a:uLnTx/>
              <a:uFillTx/>
              <a:latin typeface="Calibri" panose="020F0502020204030204"/>
              <a:ea typeface="+mn-ea"/>
              <a:cs typeface="+mn-cs"/>
            </a:endParaRPr>
          </a:p>
        </p:txBody>
      </p:sp>
      <p:sp>
        <p:nvSpPr>
          <p:cNvPr id="53" name="Textfeld 52">
            <a:extLst>
              <a:ext uri="{FF2B5EF4-FFF2-40B4-BE49-F238E27FC236}">
                <a16:creationId xmlns:a16="http://schemas.microsoft.com/office/drawing/2014/main" id="{9165D3B5-9ECB-4AA1-BFBE-D146BFADBE22}"/>
              </a:ext>
            </a:extLst>
          </p:cNvPr>
          <p:cNvSpPr txBox="1"/>
          <p:nvPr/>
        </p:nvSpPr>
        <p:spPr>
          <a:xfrm>
            <a:off x="3361532" y="286174"/>
            <a:ext cx="63311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dirty="0" smtClean="0">
                <a:ln>
                  <a:noFill/>
                </a:ln>
                <a:solidFill>
                  <a:srgbClr val="5CB600"/>
                </a:solidFill>
                <a:effectLst/>
                <a:uLnTx/>
                <a:uFillTx/>
                <a:latin typeface="Raleway"/>
                <a:ea typeface="+mn-ea"/>
                <a:cs typeface="+mn-cs"/>
              </a:rPr>
              <a:t>Markteintrittsbarrieren</a:t>
            </a:r>
            <a:endParaRPr kumimoji="0" lang="de-DE" sz="4400" b="1" i="0" u="none" strike="noStrike" kern="1200" cap="none" spc="0" normalizeH="0" baseline="0" noProof="0" dirty="0">
              <a:ln>
                <a:noFill/>
              </a:ln>
              <a:solidFill>
                <a:srgbClr val="5CB600"/>
              </a:solidFill>
              <a:effectLst/>
              <a:uLnTx/>
              <a:uFillTx/>
              <a:latin typeface="Raleway"/>
              <a:ea typeface="+mn-ea"/>
              <a:cs typeface="+mn-cs"/>
            </a:endParaRPr>
          </a:p>
        </p:txBody>
      </p:sp>
      <p:pic>
        <p:nvPicPr>
          <p:cNvPr id="1026" name="Picture 2" descr="Custom Writing Service | www.fuste.p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3726" y="1926233"/>
            <a:ext cx="4604226" cy="4602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klären Sie das Five-Forces-Modell von Porter und besc... | UFO | Repet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378" y="1979210"/>
            <a:ext cx="5967797" cy="3739159"/>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0245311" y="6557378"/>
            <a:ext cx="189987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Calibri" panose="020F0502020204030204"/>
                <a:ea typeface="+mn-ea"/>
                <a:cs typeface="+mn-cs"/>
              </a:rPr>
              <a:t>https://www.repetico.de/card-72711059</a:t>
            </a:r>
          </a:p>
        </p:txBody>
      </p:sp>
      <p:sp>
        <p:nvSpPr>
          <p:cNvPr id="4" name="Rechteck 3"/>
          <p:cNvSpPr/>
          <p:nvPr/>
        </p:nvSpPr>
        <p:spPr>
          <a:xfrm>
            <a:off x="43546" y="6571500"/>
            <a:ext cx="6096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Calibri" panose="020F0502020204030204"/>
                <a:ea typeface="+mn-ea"/>
                <a:cs typeface="+mn-cs"/>
              </a:rPr>
              <a:t>https://www.theenterpriseworld.com/porters-five-forces-of-competitive-analysis/</a:t>
            </a:r>
          </a:p>
        </p:txBody>
      </p:sp>
      <p:sp>
        <p:nvSpPr>
          <p:cNvPr id="54" name="Rechteck 53">
            <a:extLst>
              <a:ext uri="{FF2B5EF4-FFF2-40B4-BE49-F238E27FC236}">
                <a16:creationId xmlns:a16="http://schemas.microsoft.com/office/drawing/2014/main" id="{2F89861D-871F-40C1-AD07-9E9FE1C2A6F5}"/>
              </a:ext>
            </a:extLst>
          </p:cNvPr>
          <p:cNvSpPr/>
          <p:nvPr/>
        </p:nvSpPr>
        <p:spPr>
          <a:xfrm>
            <a:off x="81646" y="1179562"/>
            <a:ext cx="12049125" cy="73419"/>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p:cNvSpPr/>
          <p:nvPr/>
        </p:nvSpPr>
        <p:spPr>
          <a:xfrm>
            <a:off x="3046708" y="1309622"/>
            <a:ext cx="61478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
                <a:srgbClr val="000000"/>
              </a:buClr>
              <a:buSzPts val="1100"/>
              <a:buFontTx/>
              <a:buNone/>
              <a:tabLst/>
              <a:defRPr/>
            </a:pPr>
            <a:r>
              <a:rPr kumimoji="0" lang="de-DE" sz="1800" b="1" i="0" u="none" strike="noStrike" kern="1200" cap="none" spc="0" normalizeH="0" baseline="0" noProof="0" dirty="0">
                <a:ln>
                  <a:noFill/>
                </a:ln>
                <a:solidFill>
                  <a:prstClr val="black"/>
                </a:solidFill>
                <a:effectLst/>
                <a:uLnTx/>
                <a:uFillTx/>
                <a:latin typeface="Arial"/>
                <a:ea typeface="Arial"/>
                <a:cs typeface="Arial"/>
                <a:sym typeface="Arial"/>
              </a:rPr>
              <a:t>Porters </a:t>
            </a:r>
            <a:r>
              <a:rPr kumimoji="0" lang="de-DE" sz="1800" b="1" i="0" u="none" strike="noStrike" kern="1200" cap="none" spc="0" normalizeH="0" baseline="0" noProof="0" dirty="0" err="1">
                <a:ln>
                  <a:noFill/>
                </a:ln>
                <a:solidFill>
                  <a:prstClr val="black"/>
                </a:solidFill>
                <a:effectLst/>
                <a:uLnTx/>
                <a:uFillTx/>
                <a:latin typeface="Arial"/>
                <a:ea typeface="Arial"/>
                <a:cs typeface="Arial"/>
                <a:sym typeface="Arial"/>
              </a:rPr>
              <a:t>Five</a:t>
            </a:r>
            <a:r>
              <a:rPr kumimoji="0" lang="de-DE" sz="1800" b="1" i="0" u="none" strike="noStrike" kern="1200" cap="none" spc="0" normalizeH="0" baseline="0" noProof="0" dirty="0">
                <a:ln>
                  <a:noFill/>
                </a:ln>
                <a:solidFill>
                  <a:prstClr val="black"/>
                </a:solidFill>
                <a:effectLst/>
                <a:uLnTx/>
                <a:uFillTx/>
                <a:latin typeface="Arial"/>
                <a:ea typeface="Arial"/>
                <a:cs typeface="Arial"/>
                <a:sym typeface="Arial"/>
              </a:rPr>
              <a:t>-Forces-Modell - Branchenstrukturanalyse</a:t>
            </a:r>
          </a:p>
        </p:txBody>
      </p:sp>
    </p:spTree>
    <p:extLst>
      <p:ext uri="{BB962C8B-B14F-4D97-AF65-F5344CB8AC3E}">
        <p14:creationId xmlns:p14="http://schemas.microsoft.com/office/powerpoint/2010/main" val="1819041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81" descr="focus photography of person counting dollar banknotes"/>
          <p:cNvPicPr preferRelativeResize="0"/>
          <p:nvPr/>
        </p:nvPicPr>
        <p:blipFill rotWithShape="1">
          <a:blip r:embed="rId3">
            <a:alphaModFix/>
          </a:blip>
          <a:srcRect t="15326"/>
          <a:stretch/>
        </p:blipFill>
        <p:spPr>
          <a:xfrm>
            <a:off x="0" y="-45720"/>
            <a:ext cx="12223988" cy="6903720"/>
          </a:xfrm>
          <a:prstGeom prst="rect">
            <a:avLst/>
          </a:prstGeom>
          <a:noFill/>
          <a:ln>
            <a:noFill/>
          </a:ln>
        </p:spPr>
      </p:pic>
      <p:sp>
        <p:nvSpPr>
          <p:cNvPr id="346" name="Google Shape;346;p81"/>
          <p:cNvSpPr/>
          <p:nvPr/>
        </p:nvSpPr>
        <p:spPr>
          <a:xfrm>
            <a:off x="0" y="2571629"/>
            <a:ext cx="12223988" cy="1714741"/>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de-DE" sz="5400" b="1" i="0" u="none" strike="noStrike" cap="none" smtClean="0">
                <a:solidFill>
                  <a:schemeClr val="lt1"/>
                </a:solidFill>
                <a:latin typeface="Arial"/>
                <a:ea typeface="Arial"/>
                <a:cs typeface="Arial"/>
                <a:sym typeface="Arial"/>
              </a:rPr>
              <a:t>Viel Erfolg </a:t>
            </a:r>
            <a:endParaRPr sz="5400" b="1" i="0" u="none" strike="noStrike" cap="none" dirty="0">
              <a:solidFill>
                <a:schemeClr val="lt1"/>
              </a:solidFill>
              <a:latin typeface="Arial"/>
              <a:ea typeface="Arial"/>
              <a:cs typeface="Arial"/>
              <a:sym typeface="Arial"/>
            </a:endParaRPr>
          </a:p>
        </p:txBody>
      </p:sp>
      <p:pic>
        <p:nvPicPr>
          <p:cNvPr id="347" name="Google Shape;347;p81" descr="Ein Bild, das Zeichnung enthält.&#10;&#10;Automatisch generierte Beschreibung"/>
          <p:cNvPicPr preferRelativeResize="0"/>
          <p:nvPr/>
        </p:nvPicPr>
        <p:blipFill rotWithShape="1">
          <a:blip r:embed="rId4">
            <a:alphaModFix/>
          </a:blip>
          <a:srcRect t="19054" b="9945"/>
          <a:stretch/>
        </p:blipFill>
        <p:spPr>
          <a:xfrm>
            <a:off x="11203348" y="6340093"/>
            <a:ext cx="872792" cy="432938"/>
          </a:xfrm>
          <a:prstGeom prst="rect">
            <a:avLst/>
          </a:prstGeom>
          <a:noFill/>
          <a:ln>
            <a:noFill/>
          </a:ln>
        </p:spPr>
      </p:pic>
    </p:spTree>
    <p:extLst>
      <p:ext uri="{BB962C8B-B14F-4D97-AF65-F5344CB8AC3E}">
        <p14:creationId xmlns:p14="http://schemas.microsoft.com/office/powerpoint/2010/main" val="131153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b="1"/>
              <a:t>Marktattraktivität</a:t>
            </a:r>
            <a:endParaRPr b="1"/>
          </a:p>
        </p:txBody>
      </p:sp>
      <p:sp>
        <p:nvSpPr>
          <p:cNvPr id="354" name="Google Shape;354;p5"/>
          <p:cNvSpPr/>
          <p:nvPr/>
        </p:nvSpPr>
        <p:spPr>
          <a:xfrm>
            <a:off x="415600" y="1430633"/>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Großes Marktpotenzial</a:t>
            </a:r>
            <a:endParaRPr sz="1867" b="1" i="0" u="none" strike="noStrike" cap="none">
              <a:solidFill>
                <a:srgbClr val="FFFFFF"/>
              </a:solidFill>
              <a:latin typeface="Arial"/>
              <a:ea typeface="Arial"/>
              <a:cs typeface="Arial"/>
              <a:sym typeface="Arial"/>
            </a:endParaRPr>
          </a:p>
        </p:txBody>
      </p:sp>
      <p:sp>
        <p:nvSpPr>
          <p:cNvPr id="355" name="Google Shape;355;p5"/>
          <p:cNvSpPr/>
          <p:nvPr/>
        </p:nvSpPr>
        <p:spPr>
          <a:xfrm>
            <a:off x="415600" y="2645865"/>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Hohes Markt- wachstum</a:t>
            </a:r>
            <a:endParaRPr sz="1867" b="1" i="0" u="none" strike="noStrike" cap="none">
              <a:solidFill>
                <a:srgbClr val="FFFFFF"/>
              </a:solidFill>
              <a:latin typeface="Arial"/>
              <a:ea typeface="Arial"/>
              <a:cs typeface="Arial"/>
              <a:sym typeface="Arial"/>
            </a:endParaRPr>
          </a:p>
        </p:txBody>
      </p:sp>
      <p:sp>
        <p:nvSpPr>
          <p:cNvPr id="356" name="Google Shape;356;p5"/>
          <p:cNvSpPr/>
          <p:nvPr/>
        </p:nvSpPr>
        <p:spPr>
          <a:xfrm>
            <a:off x="415600" y="3861099"/>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Regularien</a:t>
            </a:r>
            <a:endParaRPr sz="1867" b="1" i="0" u="none" strike="noStrike" cap="none">
              <a:solidFill>
                <a:srgbClr val="FFFFFF"/>
              </a:solidFill>
              <a:latin typeface="Arial"/>
              <a:ea typeface="Arial"/>
              <a:cs typeface="Arial"/>
              <a:sym typeface="Arial"/>
            </a:endParaRPr>
          </a:p>
        </p:txBody>
      </p:sp>
      <p:sp>
        <p:nvSpPr>
          <p:cNvPr id="357" name="Google Shape;357;p5"/>
          <p:cNvSpPr/>
          <p:nvPr/>
        </p:nvSpPr>
        <p:spPr>
          <a:xfrm>
            <a:off x="3419466" y="1430668"/>
            <a:ext cx="8732277"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Das Marktpotenzial kann bestimmt werden über die </a:t>
            </a:r>
            <a:r>
              <a:rPr lang="de-DE" sz="1600" b="1" i="0" u="none" strike="noStrike" cap="none" dirty="0">
                <a:solidFill>
                  <a:srgbClr val="434343"/>
                </a:solidFill>
                <a:latin typeface="Arial"/>
                <a:ea typeface="Arial"/>
                <a:cs typeface="Arial"/>
                <a:sym typeface="Arial"/>
              </a:rPr>
              <a:t>Anzahl der potentiellen Käufer</a:t>
            </a:r>
            <a:r>
              <a:rPr lang="de-DE" sz="1600" b="0" i="0" u="none" strike="noStrike" cap="none" dirty="0">
                <a:solidFill>
                  <a:srgbClr val="434343"/>
                </a:solidFill>
                <a:latin typeface="Arial"/>
                <a:ea typeface="Arial"/>
                <a:cs typeface="Arial"/>
                <a:sym typeface="Arial"/>
              </a:rPr>
              <a:t> und somit über die Anzahl des potenziellen Absatzes (Stück), oder des potenziellen Umsatzes (€</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(TAM-SAM-SOM-Modell)</a:t>
            </a:r>
            <a:endParaRPr sz="1600" b="1" i="0" u="none" strike="noStrike" cap="none" dirty="0">
              <a:solidFill>
                <a:srgbClr val="434343"/>
              </a:solidFill>
              <a:sym typeface="Arial"/>
            </a:endParaRPr>
          </a:p>
        </p:txBody>
      </p:sp>
      <p:sp>
        <p:nvSpPr>
          <p:cNvPr id="358" name="Google Shape;358;p5"/>
          <p:cNvSpPr/>
          <p:nvPr/>
        </p:nvSpPr>
        <p:spPr>
          <a:xfrm>
            <a:off x="3419467" y="2645893"/>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Wenn das Marktvolumen stark steigt und immer </a:t>
            </a:r>
            <a:r>
              <a:rPr lang="de-DE" sz="1600" b="1" i="0" u="none" strike="noStrike" cap="none" dirty="0">
                <a:solidFill>
                  <a:srgbClr val="434343"/>
                </a:solidFill>
                <a:latin typeface="Arial"/>
                <a:ea typeface="Arial"/>
                <a:cs typeface="Arial"/>
                <a:sym typeface="Arial"/>
              </a:rPr>
              <a:t>mehr Käufer in den Markt eintreten</a:t>
            </a:r>
            <a:r>
              <a:rPr lang="de-DE" sz="1600" b="0" i="0" u="none" strike="noStrike" cap="none" dirty="0">
                <a:solidFill>
                  <a:srgbClr val="434343"/>
                </a:solidFill>
                <a:latin typeface="Arial"/>
                <a:ea typeface="Arial"/>
                <a:cs typeface="Arial"/>
                <a:sym typeface="Arial"/>
              </a:rPr>
              <a:t> ist dies ein positives Signal für die Attraktivität eines Marktes</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b="1" dirty="0" smtClean="0">
                <a:solidFill>
                  <a:srgbClr val="434343"/>
                </a:solidFill>
              </a:rPr>
              <a:t>(Statistiken, Suchanfragen auf Google etc.)</a:t>
            </a:r>
            <a:endParaRPr sz="1600" b="1" i="0" u="none" strike="noStrike" cap="none" dirty="0">
              <a:solidFill>
                <a:srgbClr val="434343"/>
              </a:solidFill>
              <a:sym typeface="Arial"/>
            </a:endParaRPr>
          </a:p>
        </p:txBody>
      </p:sp>
      <p:sp>
        <p:nvSpPr>
          <p:cNvPr id="359" name="Google Shape;359;p5"/>
          <p:cNvSpPr/>
          <p:nvPr/>
        </p:nvSpPr>
        <p:spPr>
          <a:xfrm>
            <a:off x="3419467" y="3861117"/>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1" i="0" u="none" strike="noStrike" cap="none" dirty="0">
                <a:solidFill>
                  <a:srgbClr val="434343"/>
                </a:solidFill>
                <a:latin typeface="Arial"/>
                <a:ea typeface="Arial"/>
                <a:cs typeface="Arial"/>
                <a:sym typeface="Arial"/>
              </a:rPr>
              <a:t>Regularien erschweren</a:t>
            </a:r>
            <a:r>
              <a:rPr lang="de-DE" sz="1600" b="0" i="0" u="none" strike="noStrike" cap="none" dirty="0">
                <a:solidFill>
                  <a:srgbClr val="434343"/>
                </a:solidFill>
                <a:latin typeface="Arial"/>
                <a:ea typeface="Arial"/>
                <a:cs typeface="Arial"/>
                <a:sym typeface="Arial"/>
              </a:rPr>
              <a:t> den Markteintritt und die Marktbearbeitung. Weshalb hohe Regularien die Marktattraktivität einschränken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(Zertifizierungen, Richtlinien z.B. Produktion oder Datenschutz etc.)</a:t>
            </a:r>
            <a:endParaRPr sz="1600" b="0" i="0" u="none" strike="noStrike" cap="none" dirty="0">
              <a:solidFill>
                <a:srgbClr val="434343"/>
              </a:solidFill>
              <a:latin typeface="Arial"/>
              <a:ea typeface="Arial"/>
              <a:cs typeface="Arial"/>
              <a:sym typeface="Arial"/>
            </a:endParaRPr>
          </a:p>
        </p:txBody>
      </p:sp>
      <p:sp>
        <p:nvSpPr>
          <p:cNvPr id="360" name="Google Shape;360;p5"/>
          <p:cNvSpPr/>
          <p:nvPr/>
        </p:nvSpPr>
        <p:spPr>
          <a:xfrm>
            <a:off x="415600" y="5076361"/>
            <a:ext cx="2868400" cy="988000"/>
          </a:xfrm>
          <a:prstGeom prst="rect">
            <a:avLst/>
          </a:prstGeom>
          <a:solidFill>
            <a:srgbClr val="67BD0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867" b="1" i="0" u="none" strike="noStrike" cap="none">
                <a:solidFill>
                  <a:srgbClr val="FFFFFF"/>
                </a:solidFill>
                <a:latin typeface="Arial"/>
                <a:ea typeface="Arial"/>
                <a:cs typeface="Arial"/>
                <a:sym typeface="Arial"/>
              </a:rPr>
              <a:t>Wettbewerbliche Markteintrittsbarrieren</a:t>
            </a:r>
            <a:endParaRPr sz="1867" b="1" i="0" u="none" strike="noStrike" cap="none">
              <a:solidFill>
                <a:srgbClr val="FFFFFF"/>
              </a:solidFill>
              <a:latin typeface="Arial"/>
              <a:ea typeface="Arial"/>
              <a:cs typeface="Arial"/>
              <a:sym typeface="Arial"/>
            </a:endParaRPr>
          </a:p>
        </p:txBody>
      </p:sp>
      <p:sp>
        <p:nvSpPr>
          <p:cNvPr id="361" name="Google Shape;361;p5"/>
          <p:cNvSpPr/>
          <p:nvPr/>
        </p:nvSpPr>
        <p:spPr>
          <a:xfrm>
            <a:off x="3419467" y="5076369"/>
            <a:ext cx="8732276" cy="988000"/>
          </a:xfrm>
          <a:prstGeom prst="rect">
            <a:avLst/>
          </a:prstGeom>
          <a:solidFill>
            <a:srgbClr val="FFFFFF"/>
          </a:solidFill>
          <a:ln w="9525" cap="flat" cmpd="sng">
            <a:solidFill>
              <a:srgbClr val="67BD0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de-DE" sz="1600" b="0" i="0" u="none" strike="noStrike" cap="none" dirty="0">
                <a:solidFill>
                  <a:srgbClr val="434343"/>
                </a:solidFill>
                <a:latin typeface="Arial"/>
                <a:ea typeface="Arial"/>
                <a:cs typeface="Arial"/>
                <a:sym typeface="Arial"/>
              </a:rPr>
              <a:t>Wie intensiv ist der Wettbewerb in dem Markt? Gibt es bereits Konkurrenten im Markt. Etablierte Konkurrenten und </a:t>
            </a:r>
            <a:r>
              <a:rPr lang="de-DE" sz="1600" b="1" i="0" u="none" strike="noStrike" cap="none" dirty="0">
                <a:solidFill>
                  <a:srgbClr val="434343"/>
                </a:solidFill>
                <a:latin typeface="Arial"/>
                <a:ea typeface="Arial"/>
                <a:cs typeface="Arial"/>
                <a:sym typeface="Arial"/>
              </a:rPr>
              <a:t>hohe Wechselkosten</a:t>
            </a:r>
            <a:r>
              <a:rPr lang="de-DE" sz="1600" b="0" i="0" u="none" strike="noStrike" cap="none" dirty="0">
                <a:solidFill>
                  <a:srgbClr val="434343"/>
                </a:solidFill>
                <a:latin typeface="Arial"/>
                <a:ea typeface="Arial"/>
                <a:cs typeface="Arial"/>
                <a:sym typeface="Arial"/>
              </a:rPr>
              <a:t> </a:t>
            </a:r>
            <a:r>
              <a:rPr lang="de-DE" sz="1600" b="1" i="0" u="none" strike="noStrike" cap="none" dirty="0">
                <a:solidFill>
                  <a:srgbClr val="434343"/>
                </a:solidFill>
                <a:latin typeface="Arial"/>
                <a:ea typeface="Arial"/>
                <a:cs typeface="Arial"/>
                <a:sym typeface="Arial"/>
              </a:rPr>
              <a:t>schränken die Attraktivität</a:t>
            </a:r>
            <a:r>
              <a:rPr lang="de-DE" sz="1600" b="0" i="0" u="none" strike="noStrike" cap="none" dirty="0">
                <a:solidFill>
                  <a:srgbClr val="434343"/>
                </a:solidFill>
                <a:latin typeface="Arial"/>
                <a:ea typeface="Arial"/>
                <a:cs typeface="Arial"/>
                <a:sym typeface="Arial"/>
              </a:rPr>
              <a:t> ein</a:t>
            </a:r>
            <a:r>
              <a:rPr lang="de-DE" sz="1600" b="0" i="0" u="none" strike="noStrike" cap="none" dirty="0" smtClean="0">
                <a:solidFill>
                  <a:srgbClr val="434343"/>
                </a:solidFill>
                <a:latin typeface="Arial"/>
                <a:ea typeface="Arial"/>
                <a:cs typeface="Arial"/>
                <a:sym typeface="Arial"/>
              </a:rPr>
              <a:t>.</a:t>
            </a:r>
          </a:p>
          <a:p>
            <a:pPr marL="0" marR="0" lvl="0" indent="0" algn="l" rtl="0">
              <a:lnSpc>
                <a:spcPct val="100000"/>
              </a:lnSpc>
              <a:spcBef>
                <a:spcPts val="0"/>
              </a:spcBef>
              <a:spcAft>
                <a:spcPts val="0"/>
              </a:spcAft>
              <a:buNone/>
            </a:pPr>
            <a:r>
              <a:rPr lang="de-DE" sz="1600" dirty="0" smtClean="0">
                <a:solidFill>
                  <a:srgbClr val="434343"/>
                </a:solidFill>
              </a:rPr>
              <a:t>(Welche Alternativen gibt es? Welche Wettbewerber? </a:t>
            </a:r>
            <a:r>
              <a:rPr lang="de-DE" sz="1600" dirty="0" smtClean="0">
                <a:solidFill>
                  <a:srgbClr val="434343"/>
                </a:solidFill>
                <a:sym typeface="Wingdings" panose="05000000000000000000" pitchFamily="2" charset="2"/>
              </a:rPr>
              <a:t></a:t>
            </a:r>
            <a:r>
              <a:rPr lang="de-DE" sz="1600" dirty="0" smtClean="0">
                <a:solidFill>
                  <a:srgbClr val="434343"/>
                </a:solidFill>
              </a:rPr>
              <a:t> Porter 5 Forces)</a:t>
            </a:r>
            <a:endParaRPr sz="1600" b="0" i="0" u="none" strike="noStrike" cap="none" dirty="0">
              <a:solidFill>
                <a:srgbClr val="434343"/>
              </a:solidFill>
              <a:latin typeface="Arial"/>
              <a:ea typeface="Arial"/>
              <a:cs typeface="Arial"/>
              <a:sym typeface="Arial"/>
            </a:endParaRPr>
          </a:p>
        </p:txBody>
      </p:sp>
      <p:sp>
        <p:nvSpPr>
          <p:cNvPr id="11" name="Google Shape;597;p69"/>
          <p:cNvSpPr/>
          <p:nvPr/>
        </p:nvSpPr>
        <p:spPr>
          <a:xfrm>
            <a:off x="415599" y="2565230"/>
            <a:ext cx="11736144" cy="3547135"/>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 Konzept aus der </a:t>
            </a:r>
            <a:r>
              <a:rPr lang="en" b="1" dirty="0" smtClean="0"/>
              <a:t>Praxis </a:t>
            </a:r>
            <a:endParaRPr b="1" dirty="0"/>
          </a:p>
        </p:txBody>
      </p:sp>
      <p:sp>
        <p:nvSpPr>
          <p:cNvPr id="609"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10"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1" name="Google Shape;611;p71"/>
          <p:cNvSpPr/>
          <p:nvPr/>
        </p:nvSpPr>
        <p:spPr>
          <a:xfrm>
            <a:off x="1803800" y="4102100"/>
            <a:ext cx="2001600" cy="2001600"/>
          </a:xfrm>
          <a:prstGeom prst="ellipse">
            <a:avLst/>
          </a:prstGeom>
          <a:solidFill>
            <a:srgbClr val="FFFFFF">
              <a:alpha val="4769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2"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613"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614" name="Google Shape;614;p71"/>
          <p:cNvSpPr txBox="1"/>
          <p:nvPr/>
        </p:nvSpPr>
        <p:spPr>
          <a:xfrm>
            <a:off x="1803800" y="4721100"/>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SOM</a:t>
            </a:r>
            <a:endParaRPr sz="4000"/>
          </a:p>
        </p:txBody>
      </p:sp>
      <p:sp>
        <p:nvSpPr>
          <p:cNvPr id="615" name="Google Shape;615;p71"/>
          <p:cNvSpPr txBox="1">
            <a:spLocks noGrp="1"/>
          </p:cNvSpPr>
          <p:nvPr>
            <p:ph type="body" idx="1"/>
          </p:nvPr>
        </p:nvSpPr>
        <p:spPr>
          <a:xfrm>
            <a:off x="5639200" y="1536633"/>
            <a:ext cx="6137200" cy="4555200"/>
          </a:xfrm>
          <a:prstGeom prst="rect">
            <a:avLst/>
          </a:prstGeom>
        </p:spPr>
        <p:txBody>
          <a:bodyPr spcFirstLastPara="1" wrap="square" lIns="91433" tIns="91433" rIns="91433" bIns="91433" anchor="t" anchorCtr="0">
            <a:noAutofit/>
          </a:bodyPr>
          <a:lstStyle/>
          <a:p>
            <a:pPr marL="0" indent="0">
              <a:buNone/>
            </a:pPr>
            <a:r>
              <a:rPr lang="en" sz="2400" b="1" dirty="0">
                <a:solidFill>
                  <a:srgbClr val="67BD0F"/>
                </a:solidFill>
              </a:rPr>
              <a:t>TAM </a:t>
            </a:r>
            <a:r>
              <a:rPr lang="en" sz="2400" dirty="0">
                <a:solidFill>
                  <a:srgbClr val="67BD0F"/>
                </a:solidFill>
              </a:rPr>
              <a:t>(Total Available Market)</a:t>
            </a:r>
            <a:endParaRPr sz="2400" dirty="0">
              <a:solidFill>
                <a:srgbClr val="67BD0F"/>
              </a:solidFill>
            </a:endParaRPr>
          </a:p>
          <a:p>
            <a:pPr marL="0" indent="0">
              <a:buNone/>
            </a:pPr>
            <a:r>
              <a:rPr lang="en" dirty="0"/>
              <a:t>Gesamtzahl der potenziellen Käufer bzw. des zu generierenden Umsatzes.</a:t>
            </a:r>
            <a:endParaRPr dirty="0"/>
          </a:p>
          <a:p>
            <a:pPr marL="0" indent="0">
              <a:buNone/>
            </a:pPr>
            <a:endParaRPr dirty="0"/>
          </a:p>
          <a:p>
            <a:pPr marL="0" indent="0">
              <a:buNone/>
            </a:pPr>
            <a:r>
              <a:rPr lang="en" sz="2400" b="1" dirty="0">
                <a:solidFill>
                  <a:srgbClr val="67BD0F"/>
                </a:solidFill>
              </a:rPr>
              <a:t>SAM </a:t>
            </a:r>
            <a:r>
              <a:rPr lang="en" sz="2400" dirty="0">
                <a:solidFill>
                  <a:srgbClr val="67BD0F"/>
                </a:solidFill>
              </a:rPr>
              <a:t>(Serviceable Available Market)</a:t>
            </a:r>
            <a:endParaRPr sz="2400" dirty="0">
              <a:solidFill>
                <a:srgbClr val="67BD0F"/>
              </a:solidFill>
            </a:endParaRPr>
          </a:p>
          <a:p>
            <a:pPr marL="0" indent="0">
              <a:buNone/>
            </a:pPr>
            <a:r>
              <a:rPr lang="en" dirty="0"/>
              <a:t>Potentieller Anteil des Marktes der durch den gegenwärtigen Stand der Produktkategorie abgedeckt werden kann.</a:t>
            </a:r>
            <a:endParaRPr dirty="0"/>
          </a:p>
          <a:p>
            <a:pPr marL="0" indent="0">
              <a:buNone/>
            </a:pPr>
            <a:endParaRPr dirty="0"/>
          </a:p>
          <a:p>
            <a:pPr marL="0" indent="0">
              <a:buNone/>
            </a:pPr>
            <a:r>
              <a:rPr lang="en" sz="2400" b="1" dirty="0">
                <a:solidFill>
                  <a:srgbClr val="67BD0F"/>
                </a:solidFill>
              </a:rPr>
              <a:t>SOM </a:t>
            </a:r>
            <a:r>
              <a:rPr lang="en" sz="2400" dirty="0">
                <a:solidFill>
                  <a:srgbClr val="67BD0F"/>
                </a:solidFill>
              </a:rPr>
              <a:t>(Serviceable Obtainable Market)</a:t>
            </a:r>
            <a:endParaRPr sz="2400" dirty="0">
              <a:solidFill>
                <a:srgbClr val="67BD0F"/>
              </a:solidFill>
            </a:endParaRPr>
          </a:p>
          <a:p>
            <a:pPr marL="0" indent="0">
              <a:buNone/>
            </a:pPr>
            <a:r>
              <a:rPr lang="en" dirty="0"/>
              <a:t>Anteil des Marktes der durch das eigene Produkt abgedeckt werden kann unter der Berücksichtigung von Wettbewerb etc.</a:t>
            </a:r>
            <a:endParaRPr dirty="0"/>
          </a:p>
        </p:txBody>
      </p:sp>
    </p:spTree>
    <p:extLst>
      <p:ext uri="{BB962C8B-B14F-4D97-AF65-F5344CB8AC3E}">
        <p14:creationId xmlns:p14="http://schemas.microsoft.com/office/powerpoint/2010/main" val="184278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7" name="Google Shape;615;p71"/>
          <p:cNvSpPr txBox="1">
            <a:spLocks noGrp="1"/>
          </p:cNvSpPr>
          <p:nvPr>
            <p:ph type="body" idx="1"/>
          </p:nvPr>
        </p:nvSpPr>
        <p:spPr>
          <a:xfrm>
            <a:off x="5332340" y="1536633"/>
            <a:ext cx="6750920" cy="4555200"/>
          </a:xfrm>
          <a:prstGeom prst="rect">
            <a:avLst/>
          </a:prstGeom>
        </p:spPr>
        <p:txBody>
          <a:bodyPr spcFirstLastPara="1" wrap="square" lIns="91433" tIns="91433" rIns="91433" bIns="91433" anchor="t" anchorCtr="0">
            <a:noAutofit/>
          </a:bodyPr>
          <a:lstStyle/>
          <a:p>
            <a:pPr marL="0" indent="0">
              <a:buNone/>
            </a:pPr>
            <a:r>
              <a:rPr lang="en" sz="2400" b="1" dirty="0">
                <a:solidFill>
                  <a:srgbClr val="67BD0F"/>
                </a:solidFill>
              </a:rPr>
              <a:t>TAM </a:t>
            </a:r>
            <a:r>
              <a:rPr lang="en" sz="2400" dirty="0">
                <a:solidFill>
                  <a:srgbClr val="67BD0F"/>
                </a:solidFill>
              </a:rPr>
              <a:t>(Total Available/Adressable Market)</a:t>
            </a:r>
            <a:endParaRPr sz="2400" dirty="0">
              <a:solidFill>
                <a:srgbClr val="67BD0F"/>
              </a:solidFill>
            </a:endParaRPr>
          </a:p>
          <a:p>
            <a:pPr marL="0" indent="0">
              <a:buNone/>
            </a:pPr>
            <a:r>
              <a:rPr lang="en" dirty="0"/>
              <a:t>Gesamtzahl der potenziellen Käufer bzw. des zu generierenden Umsatzes</a:t>
            </a:r>
            <a:r>
              <a:rPr lang="en" dirty="0" smtClean="0"/>
              <a:t>. </a:t>
            </a:r>
          </a:p>
          <a:p>
            <a:pPr marL="0" indent="0">
              <a:buNone/>
            </a:pPr>
            <a:endParaRPr lang="en" dirty="0" smtClean="0"/>
          </a:p>
          <a:p>
            <a:pPr marL="380990" indent="-380990">
              <a:buFont typeface="Wingdings" panose="05000000000000000000" pitchFamily="2" charset="2"/>
              <a:buChar char="à"/>
            </a:pPr>
            <a:r>
              <a:rPr lang="de-DE" b="1" dirty="0" smtClean="0"/>
              <a:t>Welche Anzahl an Käufer könnte man mit dem Produkt erreichen, wenn es keine Alternativen geben würde und der Anbieter den kompletten Bedarf bedienen könnte?</a:t>
            </a:r>
          </a:p>
          <a:p>
            <a:pPr marL="380990" indent="-380990">
              <a:buFont typeface="Wingdings" panose="05000000000000000000" pitchFamily="2" charset="2"/>
              <a:buChar char="à"/>
            </a:pPr>
            <a:endParaRPr lang="de-DE" b="1" dirty="0"/>
          </a:p>
          <a:p>
            <a:pPr marL="0" indent="0">
              <a:buNone/>
            </a:pPr>
            <a:r>
              <a:rPr lang="de-DE" dirty="0" smtClean="0"/>
              <a:t>Theoretische Größe, wird niemals in der Praxis erreicht</a:t>
            </a:r>
          </a:p>
          <a:p>
            <a:pPr marL="0" indent="0">
              <a:buNone/>
            </a:pPr>
            <a:endParaRPr dirty="0"/>
          </a:p>
        </p:txBody>
      </p:sp>
      <p:sp>
        <p:nvSpPr>
          <p:cNvPr id="11"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 Konzept aus der Praxis</a:t>
            </a:r>
            <a:endParaRPr b="1" dirty="0"/>
          </a:p>
        </p:txBody>
      </p:sp>
    </p:spTree>
    <p:extLst>
      <p:ext uri="{BB962C8B-B14F-4D97-AF65-F5344CB8AC3E}">
        <p14:creationId xmlns:p14="http://schemas.microsoft.com/office/powerpoint/2010/main" val="424473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 Konzept aus der Praxis</a:t>
            </a:r>
            <a:endParaRPr b="1" dirty="0"/>
          </a:p>
        </p:txBody>
      </p:sp>
      <p:sp>
        <p:nvSpPr>
          <p:cNvPr id="609"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610"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12"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613"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615" name="Google Shape;615;p71"/>
          <p:cNvSpPr txBox="1">
            <a:spLocks noGrp="1"/>
          </p:cNvSpPr>
          <p:nvPr>
            <p:ph type="body" idx="1"/>
          </p:nvPr>
        </p:nvSpPr>
        <p:spPr>
          <a:xfrm>
            <a:off x="5639200" y="1536633"/>
            <a:ext cx="6137200" cy="4555200"/>
          </a:xfrm>
          <a:prstGeom prst="rect">
            <a:avLst/>
          </a:prstGeom>
        </p:spPr>
        <p:txBody>
          <a:bodyPr spcFirstLastPara="1" wrap="square" lIns="91433" tIns="91433" rIns="91433" bIns="91433" anchor="t" anchorCtr="0">
            <a:noAutofit/>
          </a:bodyPr>
          <a:lstStyle/>
          <a:p>
            <a:pPr marL="0" indent="0">
              <a:buClr>
                <a:srgbClr val="44546A"/>
              </a:buClr>
              <a:buNone/>
            </a:pPr>
            <a:r>
              <a:rPr lang="de-DE" sz="2400" b="1" dirty="0">
                <a:solidFill>
                  <a:srgbClr val="67BD0F"/>
                </a:solidFill>
              </a:rPr>
              <a:t>SAM </a:t>
            </a:r>
            <a:r>
              <a:rPr lang="de-DE" sz="2400" dirty="0">
                <a:solidFill>
                  <a:srgbClr val="67BD0F"/>
                </a:solidFill>
              </a:rPr>
              <a:t>(</a:t>
            </a:r>
            <a:r>
              <a:rPr lang="de-DE" sz="2400" dirty="0" err="1">
                <a:solidFill>
                  <a:srgbClr val="67BD0F"/>
                </a:solidFill>
              </a:rPr>
              <a:t>Serviceable</a:t>
            </a:r>
            <a:r>
              <a:rPr lang="de-DE" sz="2400" dirty="0">
                <a:solidFill>
                  <a:srgbClr val="67BD0F"/>
                </a:solidFill>
              </a:rPr>
              <a:t> </a:t>
            </a:r>
            <a:r>
              <a:rPr lang="de-DE" sz="2400" dirty="0" err="1">
                <a:solidFill>
                  <a:srgbClr val="67BD0F"/>
                </a:solidFill>
              </a:rPr>
              <a:t>Available</a:t>
            </a:r>
            <a:r>
              <a:rPr lang="de-DE" sz="2400" dirty="0">
                <a:solidFill>
                  <a:srgbClr val="67BD0F"/>
                </a:solidFill>
              </a:rPr>
              <a:t> Market)</a:t>
            </a:r>
          </a:p>
          <a:p>
            <a:pPr marL="0" indent="0">
              <a:buClr>
                <a:srgbClr val="44546A"/>
              </a:buClr>
              <a:buNone/>
            </a:pPr>
            <a:r>
              <a:rPr lang="de-DE" dirty="0">
                <a:solidFill>
                  <a:srgbClr val="44546A"/>
                </a:solidFill>
              </a:rPr>
              <a:t>Potentieller Anteil des Marktes der durch den gegenwärtigen Stand der Produktkategorie abgedeckt werden kann</a:t>
            </a:r>
            <a:r>
              <a:rPr lang="de-DE" dirty="0" smtClean="0">
                <a:solidFill>
                  <a:srgbClr val="44546A"/>
                </a:solidFill>
              </a:rPr>
              <a:t>.</a:t>
            </a:r>
          </a:p>
          <a:p>
            <a:pPr marL="0" indent="0">
              <a:buClr>
                <a:srgbClr val="44546A"/>
              </a:buClr>
              <a:buNone/>
            </a:pPr>
            <a:endParaRPr lang="de-DE" dirty="0">
              <a:solidFill>
                <a:srgbClr val="44546A"/>
              </a:solidFill>
            </a:endParaRPr>
          </a:p>
          <a:p>
            <a:pPr marL="0" indent="0">
              <a:buClr>
                <a:srgbClr val="44546A"/>
              </a:buClr>
              <a:buNone/>
            </a:pPr>
            <a:r>
              <a:rPr lang="de-DE" b="1" dirty="0" smtClean="0">
                <a:solidFill>
                  <a:srgbClr val="44546A"/>
                </a:solidFill>
              </a:rPr>
              <a:t>Für welchen Anteil des TAM ist euer Produkt denn überhaupt sinnvoll? </a:t>
            </a:r>
          </a:p>
          <a:p>
            <a:pPr marL="0" indent="0">
              <a:buClr>
                <a:srgbClr val="44546A"/>
              </a:buClr>
              <a:buNone/>
            </a:pPr>
            <a:endParaRPr lang="de-DE" dirty="0">
              <a:solidFill>
                <a:srgbClr val="44546A"/>
              </a:solidFill>
            </a:endParaRPr>
          </a:p>
          <a:p>
            <a:pPr marL="0" indent="0">
              <a:buClr>
                <a:srgbClr val="44546A"/>
              </a:buClr>
              <a:buNone/>
            </a:pPr>
            <a:r>
              <a:rPr lang="de-DE" dirty="0" smtClean="0">
                <a:solidFill>
                  <a:srgbClr val="44546A"/>
                </a:solidFill>
              </a:rPr>
              <a:t>Das ist eure komplette Zielgruppe, die ihr mit eurem Startup erreichen könnt</a:t>
            </a:r>
            <a:endParaRPr lang="de-DE" dirty="0">
              <a:solidFill>
                <a:srgbClr val="44546A"/>
              </a:solidFill>
            </a:endParaRPr>
          </a:p>
          <a:p>
            <a:pPr marL="0" indent="0">
              <a:buNone/>
            </a:pPr>
            <a:endParaRPr dirty="0"/>
          </a:p>
        </p:txBody>
      </p:sp>
    </p:spTree>
    <p:extLst>
      <p:ext uri="{BB962C8B-B14F-4D97-AF65-F5344CB8AC3E}">
        <p14:creationId xmlns:p14="http://schemas.microsoft.com/office/powerpoint/2010/main" val="2502561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9;p71"/>
          <p:cNvSpPr/>
          <p:nvPr/>
        </p:nvSpPr>
        <p:spPr>
          <a:xfrm>
            <a:off x="415600" y="1496568"/>
            <a:ext cx="4778000" cy="4778000"/>
          </a:xfrm>
          <a:prstGeom prst="ellipse">
            <a:avLst/>
          </a:prstGeom>
          <a:solidFill>
            <a:srgbClr val="67BD0F"/>
          </a:solidFill>
          <a:ln w="38100"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endParaRPr sz="1867" b="1">
              <a:solidFill>
                <a:srgbClr val="FFFFFF"/>
              </a:solidFill>
            </a:endParaRPr>
          </a:p>
          <a:p>
            <a:pPr algn="ctr"/>
            <a:endParaRPr sz="1867"/>
          </a:p>
          <a:p>
            <a:pPr algn="ctr"/>
            <a:endParaRPr sz="1867"/>
          </a:p>
        </p:txBody>
      </p:sp>
      <p:sp>
        <p:nvSpPr>
          <p:cNvPr id="5" name="Google Shape;610;p71"/>
          <p:cNvSpPr/>
          <p:nvPr/>
        </p:nvSpPr>
        <p:spPr>
          <a:xfrm>
            <a:off x="1060800" y="2706567"/>
            <a:ext cx="3487600" cy="3487600"/>
          </a:xfrm>
          <a:prstGeom prst="ellipse">
            <a:avLst/>
          </a:prstGeom>
          <a:solidFill>
            <a:srgbClr val="FFFFFF">
              <a:alpha val="3307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6" name="Google Shape;611;p71"/>
          <p:cNvSpPr/>
          <p:nvPr/>
        </p:nvSpPr>
        <p:spPr>
          <a:xfrm>
            <a:off x="1803800" y="4102100"/>
            <a:ext cx="2001600" cy="2001600"/>
          </a:xfrm>
          <a:prstGeom prst="ellipse">
            <a:avLst/>
          </a:prstGeom>
          <a:solidFill>
            <a:srgbClr val="FFFFFF">
              <a:alpha val="47690"/>
            </a:srgbClr>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7" name="Google Shape;612;p71"/>
          <p:cNvSpPr txBox="1"/>
          <p:nvPr/>
        </p:nvSpPr>
        <p:spPr>
          <a:xfrm>
            <a:off x="1803800" y="1724167"/>
            <a:ext cx="2001600" cy="763600"/>
          </a:xfrm>
          <a:prstGeom prst="rect">
            <a:avLst/>
          </a:prstGeom>
          <a:noFill/>
          <a:ln>
            <a:noFill/>
          </a:ln>
        </p:spPr>
        <p:txBody>
          <a:bodyPr spcFirstLastPara="1" wrap="square" lIns="121900" tIns="121900" rIns="121900" bIns="121900" anchor="ctr" anchorCtr="0">
            <a:noAutofit/>
          </a:bodyPr>
          <a:lstStyle/>
          <a:p>
            <a:pPr algn="ctr"/>
            <a:r>
              <a:rPr lang="en" sz="4000" b="1" dirty="0">
                <a:solidFill>
                  <a:srgbClr val="FFFFFF"/>
                </a:solidFill>
              </a:rPr>
              <a:t>TAM</a:t>
            </a:r>
            <a:endParaRPr sz="4000" dirty="0"/>
          </a:p>
        </p:txBody>
      </p:sp>
      <p:sp>
        <p:nvSpPr>
          <p:cNvPr id="8" name="Google Shape;613;p71"/>
          <p:cNvSpPr txBox="1"/>
          <p:nvPr/>
        </p:nvSpPr>
        <p:spPr>
          <a:xfrm>
            <a:off x="1803800" y="3178133"/>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SAM</a:t>
            </a:r>
            <a:endParaRPr sz="4000"/>
          </a:p>
        </p:txBody>
      </p:sp>
      <p:sp>
        <p:nvSpPr>
          <p:cNvPr id="9" name="Google Shape;614;p71"/>
          <p:cNvSpPr txBox="1"/>
          <p:nvPr/>
        </p:nvSpPr>
        <p:spPr>
          <a:xfrm>
            <a:off x="1803800" y="4721100"/>
            <a:ext cx="2001600" cy="763600"/>
          </a:xfrm>
          <a:prstGeom prst="rect">
            <a:avLst/>
          </a:prstGeom>
          <a:noFill/>
          <a:ln>
            <a:noFill/>
          </a:ln>
        </p:spPr>
        <p:txBody>
          <a:bodyPr spcFirstLastPara="1" wrap="square" lIns="121900" tIns="121900" rIns="121900" bIns="121900" anchor="ctr" anchorCtr="0">
            <a:noAutofit/>
          </a:bodyPr>
          <a:lstStyle/>
          <a:p>
            <a:pPr algn="ctr"/>
            <a:r>
              <a:rPr lang="en" sz="4000" b="1">
                <a:solidFill>
                  <a:srgbClr val="FFFFFF"/>
                </a:solidFill>
              </a:rPr>
              <a:t>SOM</a:t>
            </a:r>
            <a:endParaRPr sz="4000"/>
          </a:p>
        </p:txBody>
      </p:sp>
      <p:sp>
        <p:nvSpPr>
          <p:cNvPr id="11" name="Google Shape;608;p71"/>
          <p:cNvSpPr txBox="1">
            <a:spLocks noGrp="1"/>
          </p:cNvSpPr>
          <p:nvPr>
            <p:ph type="title"/>
          </p:nvPr>
        </p:nvSpPr>
        <p:spPr>
          <a:xfrm>
            <a:off x="415600" y="593367"/>
            <a:ext cx="11360800" cy="763600"/>
          </a:xfrm>
          <a:prstGeom prst="rect">
            <a:avLst/>
          </a:prstGeom>
        </p:spPr>
        <p:txBody>
          <a:bodyPr spcFirstLastPara="1" wrap="square" lIns="91433" tIns="91433" rIns="91433" bIns="91433" anchor="t" anchorCtr="0">
            <a:noAutofit/>
          </a:bodyPr>
          <a:lstStyle/>
          <a:p>
            <a:r>
              <a:rPr lang="en" b="1" dirty="0"/>
              <a:t>TAM, SAM, SOM - Konzept aus der Praxis</a:t>
            </a:r>
            <a:endParaRPr b="1" dirty="0"/>
          </a:p>
        </p:txBody>
      </p:sp>
      <p:sp>
        <p:nvSpPr>
          <p:cNvPr id="12" name="Google Shape;615;p71"/>
          <p:cNvSpPr txBox="1">
            <a:spLocks noGrp="1"/>
          </p:cNvSpPr>
          <p:nvPr>
            <p:ph type="body" idx="1"/>
          </p:nvPr>
        </p:nvSpPr>
        <p:spPr>
          <a:xfrm>
            <a:off x="5332340" y="1536633"/>
            <a:ext cx="6750920" cy="4555200"/>
          </a:xfrm>
          <a:prstGeom prst="rect">
            <a:avLst/>
          </a:prstGeom>
        </p:spPr>
        <p:txBody>
          <a:bodyPr spcFirstLastPara="1" wrap="square" lIns="91433" tIns="91433" rIns="91433" bIns="91433" anchor="t" anchorCtr="0">
            <a:noAutofit/>
          </a:bodyPr>
          <a:lstStyle/>
          <a:p>
            <a:pPr marL="0" indent="0">
              <a:buClr>
                <a:srgbClr val="44546A"/>
              </a:buClr>
              <a:buNone/>
            </a:pPr>
            <a:r>
              <a:rPr lang="de-DE" sz="2400" b="1" dirty="0">
                <a:solidFill>
                  <a:srgbClr val="67BD0F"/>
                </a:solidFill>
              </a:rPr>
              <a:t>SOM </a:t>
            </a:r>
            <a:r>
              <a:rPr lang="de-DE" sz="2400" dirty="0">
                <a:solidFill>
                  <a:srgbClr val="67BD0F"/>
                </a:solidFill>
              </a:rPr>
              <a:t>(</a:t>
            </a:r>
            <a:r>
              <a:rPr lang="de-DE" sz="2400" dirty="0" err="1">
                <a:solidFill>
                  <a:srgbClr val="67BD0F"/>
                </a:solidFill>
              </a:rPr>
              <a:t>Serviceable</a:t>
            </a:r>
            <a:r>
              <a:rPr lang="de-DE" sz="2400" dirty="0">
                <a:solidFill>
                  <a:srgbClr val="67BD0F"/>
                </a:solidFill>
              </a:rPr>
              <a:t> </a:t>
            </a:r>
            <a:r>
              <a:rPr lang="de-DE" sz="2400" dirty="0" err="1">
                <a:solidFill>
                  <a:srgbClr val="67BD0F"/>
                </a:solidFill>
              </a:rPr>
              <a:t>Obtainable</a:t>
            </a:r>
            <a:r>
              <a:rPr lang="de-DE" sz="2400" dirty="0">
                <a:solidFill>
                  <a:srgbClr val="67BD0F"/>
                </a:solidFill>
              </a:rPr>
              <a:t> Market)</a:t>
            </a:r>
          </a:p>
          <a:p>
            <a:pPr marL="0" indent="0">
              <a:buClr>
                <a:srgbClr val="44546A"/>
              </a:buClr>
              <a:buNone/>
            </a:pPr>
            <a:r>
              <a:rPr lang="de-DE" dirty="0">
                <a:solidFill>
                  <a:srgbClr val="44546A"/>
                </a:solidFill>
              </a:rPr>
              <a:t>Anteil des Marktes der durch das eigene Produkt abgedeckt werden kann unter der Berücksichtigung von Wettbewerb etc</a:t>
            </a:r>
            <a:r>
              <a:rPr lang="de-DE" dirty="0" smtClean="0">
                <a:solidFill>
                  <a:srgbClr val="44546A"/>
                </a:solidFill>
              </a:rPr>
              <a:t>.</a:t>
            </a:r>
          </a:p>
          <a:p>
            <a:pPr marL="0" indent="0">
              <a:buClr>
                <a:srgbClr val="44546A"/>
              </a:buClr>
              <a:buNone/>
            </a:pPr>
            <a:endParaRPr lang="de-DE" dirty="0">
              <a:solidFill>
                <a:srgbClr val="44546A"/>
              </a:solidFill>
            </a:endParaRPr>
          </a:p>
          <a:p>
            <a:pPr marL="0" indent="0">
              <a:buClr>
                <a:srgbClr val="44546A"/>
              </a:buClr>
              <a:buNone/>
            </a:pPr>
            <a:r>
              <a:rPr lang="de-DE" b="1" dirty="0" smtClean="0">
                <a:solidFill>
                  <a:srgbClr val="44546A"/>
                </a:solidFill>
              </a:rPr>
              <a:t>Wer </a:t>
            </a:r>
            <a:r>
              <a:rPr lang="de-DE" b="1" dirty="0">
                <a:solidFill>
                  <a:srgbClr val="44546A"/>
                </a:solidFill>
              </a:rPr>
              <a:t>wird die Leistung von uns kaufen?</a:t>
            </a:r>
            <a:endParaRPr lang="de-DE" b="1" dirty="0" smtClean="0">
              <a:solidFill>
                <a:srgbClr val="44546A"/>
              </a:solidFill>
            </a:endParaRPr>
          </a:p>
          <a:p>
            <a:pPr marL="0" indent="0">
              <a:buClr>
                <a:srgbClr val="44546A"/>
              </a:buClr>
              <a:buNone/>
            </a:pPr>
            <a:endParaRPr lang="de-DE" b="1" dirty="0">
              <a:solidFill>
                <a:srgbClr val="44546A"/>
              </a:solidFill>
            </a:endParaRPr>
          </a:p>
          <a:p>
            <a:pPr marL="0" indent="0">
              <a:buClr>
                <a:srgbClr val="44546A"/>
              </a:buClr>
              <a:buNone/>
            </a:pPr>
            <a:r>
              <a:rPr lang="de-DE" dirty="0" smtClean="0">
                <a:solidFill>
                  <a:srgbClr val="44546A"/>
                </a:solidFill>
              </a:rPr>
              <a:t>Berücksichtigt werden hier Faktoren wie beispielsweise Wettbewerb, Sprachbarrieren, Entfernung, Marketingreichweite usw. </a:t>
            </a:r>
            <a:endParaRPr lang="de-DE" dirty="0">
              <a:solidFill>
                <a:srgbClr val="44546A"/>
              </a:solidFill>
            </a:endParaRPr>
          </a:p>
          <a:p>
            <a:pPr marL="0" indent="0">
              <a:buNone/>
            </a:pPr>
            <a:endParaRPr dirty="0"/>
          </a:p>
        </p:txBody>
      </p:sp>
    </p:spTree>
    <p:extLst>
      <p:ext uri="{BB962C8B-B14F-4D97-AF65-F5344CB8AC3E}">
        <p14:creationId xmlns:p14="http://schemas.microsoft.com/office/powerpoint/2010/main" val="308768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Breitbild</PresentationFormat>
  <Paragraphs>296</Paragraphs>
  <Slides>44</Slides>
  <Notes>32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44</vt:i4>
      </vt:variant>
    </vt:vector>
  </HeadingPairs>
  <TitlesOfParts>
    <vt:vector size="51" baseType="lpstr">
      <vt:lpstr>Arial</vt:lpstr>
      <vt:lpstr>Calibri Light</vt:lpstr>
      <vt:lpstr>Calibri</vt:lpstr>
      <vt:lpstr>Raleway</vt:lpstr>
      <vt:lpstr>Wingdings</vt:lpstr>
      <vt:lpstr>Office</vt:lpstr>
      <vt:lpstr>1_Office</vt:lpstr>
      <vt:lpstr>PowerPoint-Präsentation</vt:lpstr>
      <vt:lpstr> Was ist ein Markt?</vt:lpstr>
      <vt:lpstr>Definition Markt in der Mikroökonomik </vt:lpstr>
      <vt:lpstr>Definition Markt in der Mikroökonomik</vt:lpstr>
      <vt:lpstr>Marktattraktivität</vt:lpstr>
      <vt:lpstr>TAM, SAM, SOM - Konzept aus der Praxis </vt:lpstr>
      <vt:lpstr>TAM, SAM, SOM - Konzept aus der Praxis</vt:lpstr>
      <vt:lpstr>TAM, SAM, SOM - Konzept aus der Praxis</vt:lpstr>
      <vt:lpstr>TAM, SAM, SOM - Konzept aus der Praxis</vt:lpstr>
      <vt:lpstr>TAM, SAM, SOM - Konzept aus der Praxis  Ziel</vt:lpstr>
      <vt:lpstr>TAM, SAM, SOM – Lernapp für IOS (IPad/IPhone) mit dem Kinder spielerisch Englisch lernen können</vt:lpstr>
      <vt:lpstr>TAM, SAM, SOM – Verleih von Outdoor Reinigungsgeräten an Privatpersonen </vt:lpstr>
      <vt:lpstr>Service der sich auf Aufgaben für vielbeschäftigte Menschen und Menschen, die zusätzliche Hilfe benötigen fokussiert</vt:lpstr>
      <vt:lpstr>TAM, SAM, SOM –  Von qualitaiven Beschreibungen zu konkreten Zahlen</vt:lpstr>
      <vt:lpstr>Marktattraktivität</vt:lpstr>
      <vt:lpstr>Diffusion von Innovationen</vt:lpstr>
      <vt:lpstr>Bestimmung des Marktwachstums mit Hilfe der Diffusionskurve</vt:lpstr>
      <vt:lpstr>Diffusionskurven</vt:lpstr>
      <vt:lpstr>Wie könnte man Marktgröße und Marktwachstum näherungsweise testen?</vt:lpstr>
      <vt:lpstr>WHAT ABOUT THIS?</vt:lpstr>
      <vt:lpstr>PowerPoint-Präsentation</vt:lpstr>
      <vt:lpstr>Was für einen Vorteil bietet Google gegenüber klassischen Marktforschungs- methoden?</vt:lpstr>
      <vt:lpstr>Google Tools to (in-)validate a topic or a market</vt:lpstr>
      <vt:lpstr>PowerPoint-Präsentation</vt:lpstr>
      <vt:lpstr>PowerPoint-Präsentation</vt:lpstr>
      <vt:lpstr>PowerPoint-Präsentation</vt:lpstr>
      <vt:lpstr>PowerPoint-Präsentation</vt:lpstr>
      <vt:lpstr>PowerPoint-Präsentation</vt:lpstr>
      <vt:lpstr>PowerPoint-Präsentation</vt:lpstr>
      <vt:lpstr>Google Tools und komplementäre Tools um sich inspirieren zu lassen</vt:lpstr>
      <vt:lpstr>Nicht nur Suchanfragen-Tools sind hilfreich um Markttendenzen festzustellen, sondern auch Statistiken zu Trends </vt:lpstr>
      <vt:lpstr>Marktattraktivität</vt:lpstr>
      <vt:lpstr>Märkte und Branchen haben heterogene Regularien</vt:lpstr>
      <vt:lpstr>PowerPoint-Präsentation</vt:lpstr>
      <vt:lpstr>Medizintechnik</vt:lpstr>
      <vt:lpstr>Bildungssystem</vt:lpstr>
      <vt:lpstr>Appentwicklung</vt:lpstr>
      <vt:lpstr>Marktattraktivität</vt:lpstr>
      <vt:lpstr> Was sind wettbewerbliche Markteintrittsbarrieren? </vt:lpstr>
      <vt:lpstr>Wettbewerbliche Markteintrittsbarrieren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Customer-Problem-FIT   Market Attractiveness</dc:title>
  <dc:creator>kristina_huelsebusch@web.de</dc:creator>
  <cp:lastModifiedBy>Zoll, Christian</cp:lastModifiedBy>
  <cp:revision>22</cp:revision>
  <dcterms:created xsi:type="dcterms:W3CDTF">2020-10-12T17:30:20Z</dcterms:created>
  <dcterms:modified xsi:type="dcterms:W3CDTF">2021-08-11T13:53:11Z</dcterms:modified>
</cp:coreProperties>
</file>